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gif" ContentType="video/unknown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041" r:id="rId5"/>
    <p:sldMasterId id="2147484059" r:id="rId6"/>
  </p:sldMasterIdLst>
  <p:notesMasterIdLst>
    <p:notesMasterId r:id="rId16"/>
  </p:notesMasterIdLst>
  <p:sldIdLst>
    <p:sldId id="2370" r:id="rId7"/>
    <p:sldId id="2363" r:id="rId8"/>
    <p:sldId id="2378" r:id="rId9"/>
    <p:sldId id="2374" r:id="rId10"/>
    <p:sldId id="2375" r:id="rId11"/>
    <p:sldId id="2366" r:id="rId12"/>
    <p:sldId id="2377" r:id="rId13"/>
    <p:sldId id="2376" r:id="rId14"/>
    <p:sldId id="2372" r:id="rId1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  <a:srgbClr val="3A7C91"/>
    <a:srgbClr val="424242"/>
    <a:srgbClr val="FEFEFE"/>
    <a:srgbClr val="28596A"/>
    <a:srgbClr val="FFFFFF"/>
    <a:srgbClr val="000000"/>
    <a:srgbClr val="001334"/>
    <a:srgbClr val="000820"/>
    <a:srgbClr val="000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 autoAdjust="0"/>
    <p:restoredTop sz="93240" autoAdjust="0"/>
  </p:normalViewPr>
  <p:slideViewPr>
    <p:cSldViewPr snapToGrid="0" snapToObjects="1">
      <p:cViewPr varScale="1">
        <p:scale>
          <a:sx n="41" d="100"/>
          <a:sy n="41" d="100"/>
        </p:scale>
        <p:origin x="605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576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2517" y="227675"/>
            <a:ext cx="19197133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62517" y="1763846"/>
            <a:ext cx="1919713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516585" cy="2765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340" y="4125877"/>
            <a:ext cx="7486882" cy="90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27911" y="4494272"/>
            <a:ext cx="4317833" cy="6671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389542" y="8204200"/>
            <a:ext cx="7486882" cy="42224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9" name="Rectangle 8"/>
          <p:cNvSpPr/>
          <p:nvPr userDrawn="1"/>
        </p:nvSpPr>
        <p:spPr>
          <a:xfrm>
            <a:off x="15836280" y="8204200"/>
            <a:ext cx="7486882" cy="42224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</p:spTree>
    <p:extLst>
      <p:ext uri="{BB962C8B-B14F-4D97-AF65-F5344CB8AC3E}">
        <p14:creationId xmlns:p14="http://schemas.microsoft.com/office/powerpoint/2010/main" val="316129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2517" y="227675"/>
            <a:ext cx="19197133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62517" y="1763846"/>
            <a:ext cx="1919713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516585" cy="2765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6517" y="6086607"/>
            <a:ext cx="13335342" cy="678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46961" y="6995388"/>
            <a:ext cx="6393564" cy="4727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9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0545" y="562006"/>
            <a:ext cx="8157427" cy="8256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983819" y="562005"/>
            <a:ext cx="3747277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983819" y="4786923"/>
            <a:ext cx="3747277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70547" y="9010944"/>
            <a:ext cx="3747277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68299" y="9010944"/>
            <a:ext cx="8062796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1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24377650" cy="13715997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0545" y="303875"/>
            <a:ext cx="22844588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0545" y="1840046"/>
            <a:ext cx="2284458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12956710" y="0"/>
            <a:ext cx="11420940" cy="13716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</p:spTree>
    <p:extLst>
      <p:ext uri="{BB962C8B-B14F-4D97-AF65-F5344CB8AC3E}">
        <p14:creationId xmlns:p14="http://schemas.microsoft.com/office/powerpoint/2010/main" val="574799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38431" y="3863067"/>
            <a:ext cx="12478136" cy="86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3915373" y="1268173"/>
            <a:ext cx="902165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93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6998" y="1481402"/>
            <a:ext cx="4399646" cy="10795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37715" y="1481402"/>
            <a:ext cx="4399646" cy="10795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438432" y="1481402"/>
            <a:ext cx="4399646" cy="10795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962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7675"/>
            <a:ext cx="24377650" cy="1536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598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60822" y="7434064"/>
            <a:ext cx="10557229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77" tIns="121888" rIns="243777" bIns="1218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598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60822" y="3444021"/>
            <a:ext cx="10557250" cy="3744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2337205" y="9108789"/>
            <a:ext cx="10557250" cy="3744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2337205" y="3444021"/>
            <a:ext cx="10557250" cy="3744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60822" y="9108789"/>
            <a:ext cx="10557250" cy="3744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2337226" y="7484200"/>
            <a:ext cx="10557229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77" tIns="121888" rIns="243777" bIns="1218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598"/>
          </a:p>
        </p:txBody>
      </p:sp>
    </p:spTree>
    <p:extLst>
      <p:ext uri="{BB962C8B-B14F-4D97-AF65-F5344CB8AC3E}">
        <p14:creationId xmlns:p14="http://schemas.microsoft.com/office/powerpoint/2010/main" val="3722641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4352"/>
            <a:ext cx="24377650" cy="1536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598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2517" y="2633531"/>
            <a:ext cx="11134337" cy="59526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2380796" y="6858000"/>
            <a:ext cx="11134337" cy="59526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89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2517" y="227675"/>
            <a:ext cx="19197133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664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62517" y="1763846"/>
            <a:ext cx="1919713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516585" cy="2765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2517" y="3507629"/>
            <a:ext cx="11134337" cy="5184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2380796" y="7732099"/>
            <a:ext cx="11134337" cy="5184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930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05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275"/>
            <a:ext cx="24377650" cy="1536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598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943776" y="3017572"/>
            <a:ext cx="7597594" cy="9731123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598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5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598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93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841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2517" y="227675"/>
            <a:ext cx="19197133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62517" y="1763846"/>
            <a:ext cx="1919713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516585" cy="2765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</p:spTree>
    <p:extLst>
      <p:ext uri="{BB962C8B-B14F-4D97-AF65-F5344CB8AC3E}">
        <p14:creationId xmlns:p14="http://schemas.microsoft.com/office/powerpoint/2010/main" val="2752482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1" y="303875"/>
            <a:ext cx="20059649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1" y="1840046"/>
            <a:ext cx="200596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38836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24377650" cy="13715997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2" name="Rectangle 1"/>
          <p:cNvSpPr/>
          <p:nvPr userDrawn="1"/>
        </p:nvSpPr>
        <p:spPr>
          <a:xfrm>
            <a:off x="13916567" y="-18196"/>
            <a:ext cx="10461083" cy="13734195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452338" y="9738320"/>
            <a:ext cx="8925312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8531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5452338" y="11727158"/>
            <a:ext cx="8925312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14717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2517" y="227675"/>
            <a:ext cx="19197133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62517" y="1763846"/>
            <a:ext cx="1919713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516585" cy="2765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36554" y="499966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036639" y="499966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2603807" y="499966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8170976" y="499966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438431" y="3593639"/>
            <a:ext cx="4702775" cy="14050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2" name="Rectangle 11"/>
          <p:cNvSpPr/>
          <p:nvPr userDrawn="1"/>
        </p:nvSpPr>
        <p:spPr>
          <a:xfrm>
            <a:off x="1438429" y="3593639"/>
            <a:ext cx="3040501" cy="14050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4" name="Rectangle 13"/>
          <p:cNvSpPr/>
          <p:nvPr userDrawn="1"/>
        </p:nvSpPr>
        <p:spPr>
          <a:xfrm>
            <a:off x="7036639" y="3593639"/>
            <a:ext cx="4702775" cy="1405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5" name="Rectangle 14"/>
          <p:cNvSpPr/>
          <p:nvPr userDrawn="1"/>
        </p:nvSpPr>
        <p:spPr>
          <a:xfrm>
            <a:off x="7036638" y="3593639"/>
            <a:ext cx="3040501" cy="1405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6" name="Rectangle 15"/>
          <p:cNvSpPr/>
          <p:nvPr userDrawn="1"/>
        </p:nvSpPr>
        <p:spPr>
          <a:xfrm>
            <a:off x="12603808" y="3593639"/>
            <a:ext cx="4702775" cy="14050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7" name="Rectangle 16"/>
          <p:cNvSpPr/>
          <p:nvPr userDrawn="1"/>
        </p:nvSpPr>
        <p:spPr>
          <a:xfrm>
            <a:off x="12603806" y="3593639"/>
            <a:ext cx="3040501" cy="14050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8" name="Rectangle 17"/>
          <p:cNvSpPr/>
          <p:nvPr userDrawn="1"/>
        </p:nvSpPr>
        <p:spPr>
          <a:xfrm>
            <a:off x="18170976" y="3593639"/>
            <a:ext cx="4702775" cy="1405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9" name="Rectangle 18"/>
          <p:cNvSpPr/>
          <p:nvPr userDrawn="1"/>
        </p:nvSpPr>
        <p:spPr>
          <a:xfrm>
            <a:off x="18170975" y="3593639"/>
            <a:ext cx="3040501" cy="1405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</p:spTree>
    <p:extLst>
      <p:ext uri="{BB962C8B-B14F-4D97-AF65-F5344CB8AC3E}">
        <p14:creationId xmlns:p14="http://schemas.microsoft.com/office/powerpoint/2010/main" val="2899589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456" y="2825554"/>
            <a:ext cx="10174480" cy="957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703396" y="3168505"/>
            <a:ext cx="9360522" cy="6202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608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2517" y="227675"/>
            <a:ext cx="19197133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62517" y="1763846"/>
            <a:ext cx="1919713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516585" cy="2765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340" y="4125877"/>
            <a:ext cx="7486882" cy="90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27911" y="4494272"/>
            <a:ext cx="4317833" cy="6671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389542" y="8204200"/>
            <a:ext cx="7486882" cy="42224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9" name="Rectangle 8"/>
          <p:cNvSpPr/>
          <p:nvPr userDrawn="1"/>
        </p:nvSpPr>
        <p:spPr>
          <a:xfrm>
            <a:off x="15836280" y="8204200"/>
            <a:ext cx="7486882" cy="42224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</p:spTree>
    <p:extLst>
      <p:ext uri="{BB962C8B-B14F-4D97-AF65-F5344CB8AC3E}">
        <p14:creationId xmlns:p14="http://schemas.microsoft.com/office/powerpoint/2010/main" val="2758676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2517" y="227675"/>
            <a:ext cx="19197133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62517" y="1763846"/>
            <a:ext cx="1919713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516585" cy="2765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6517" y="6086607"/>
            <a:ext cx="13335342" cy="678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46961" y="6995388"/>
            <a:ext cx="6393564" cy="4727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7659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0545" y="562006"/>
            <a:ext cx="8157427" cy="8256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983819" y="562005"/>
            <a:ext cx="3747277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983819" y="4786923"/>
            <a:ext cx="3747277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70547" y="9010944"/>
            <a:ext cx="3747277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68299" y="9010944"/>
            <a:ext cx="8062796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32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09590"/>
      </p:ext>
    </p:extLst>
  </p:cSld>
  <p:clrMapOvr>
    <a:masterClrMapping/>
  </p:clrMapOvr>
  <p:transition advClick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24377650" cy="13715997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0545" y="303875"/>
            <a:ext cx="22844588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0545" y="1840046"/>
            <a:ext cx="2284458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12956710" y="3017574"/>
            <a:ext cx="11420940" cy="7680853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4216841" y="0"/>
            <a:ext cx="890067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611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38431" y="3863067"/>
            <a:ext cx="12478136" cy="86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3915373" y="1268173"/>
            <a:ext cx="902165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9620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6998" y="1481402"/>
            <a:ext cx="4399646" cy="10795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37715" y="1481402"/>
            <a:ext cx="4399646" cy="10795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438432" y="1481402"/>
            <a:ext cx="4399646" cy="10795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8167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7675"/>
            <a:ext cx="24377650" cy="1536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598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60822" y="7434064"/>
            <a:ext cx="10557229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77" tIns="121888" rIns="243777" bIns="1218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598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60822" y="3444021"/>
            <a:ext cx="10557250" cy="3744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2337205" y="9108789"/>
            <a:ext cx="10557250" cy="3744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2337205" y="3444021"/>
            <a:ext cx="10557250" cy="3744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60822" y="9108789"/>
            <a:ext cx="10557250" cy="3744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2337226" y="7484200"/>
            <a:ext cx="10557229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77" tIns="121888" rIns="243777" bIns="1218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598"/>
          </a:p>
        </p:txBody>
      </p:sp>
    </p:spTree>
    <p:extLst>
      <p:ext uri="{BB962C8B-B14F-4D97-AF65-F5344CB8AC3E}">
        <p14:creationId xmlns:p14="http://schemas.microsoft.com/office/powerpoint/2010/main" val="31089761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4352"/>
            <a:ext cx="24377650" cy="1536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598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2517" y="2633531"/>
            <a:ext cx="11134337" cy="59526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2380796" y="6858000"/>
            <a:ext cx="11134337" cy="59526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84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2517" y="227675"/>
            <a:ext cx="19197133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664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62517" y="1763846"/>
            <a:ext cx="1919713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516585" cy="2765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2517" y="3507629"/>
            <a:ext cx="11134337" cy="5184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2380796" y="7732099"/>
            <a:ext cx="11134337" cy="5184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77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0429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275"/>
            <a:ext cx="24377650" cy="1536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598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943776" y="3017572"/>
            <a:ext cx="7597594" cy="9731123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598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5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598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2357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1" y="303875"/>
            <a:ext cx="20059649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1" y="1840046"/>
            <a:ext cx="200596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BDB918E-999A-4331-8EB7-EF850295A91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829119" y="448150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370ABD3-638D-43FF-865E-A31A3E4EB70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396287" y="448150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E0802F-367D-40BC-B864-A43DF3FB2BB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8963456" y="448150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B1EB8-17A8-48B1-BB40-2F6D8AE8B31C}"/>
              </a:ext>
            </a:extLst>
          </p:cNvPr>
          <p:cNvSpPr/>
          <p:nvPr userDrawn="1"/>
        </p:nvSpPr>
        <p:spPr>
          <a:xfrm>
            <a:off x="7829119" y="3075479"/>
            <a:ext cx="4702775" cy="1405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33718-0A2F-4E23-8B13-F957A487FFF6}"/>
              </a:ext>
            </a:extLst>
          </p:cNvPr>
          <p:cNvSpPr/>
          <p:nvPr userDrawn="1"/>
        </p:nvSpPr>
        <p:spPr>
          <a:xfrm>
            <a:off x="7829118" y="3075479"/>
            <a:ext cx="3040501" cy="1405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09123-FBE7-47C7-B255-4040DF84BFD3}"/>
              </a:ext>
            </a:extLst>
          </p:cNvPr>
          <p:cNvSpPr/>
          <p:nvPr userDrawn="1"/>
        </p:nvSpPr>
        <p:spPr>
          <a:xfrm>
            <a:off x="13396288" y="3075479"/>
            <a:ext cx="4702775" cy="14050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FC5B5-8B14-4142-AFC5-C7D4326A44E1}"/>
              </a:ext>
            </a:extLst>
          </p:cNvPr>
          <p:cNvSpPr/>
          <p:nvPr userDrawn="1"/>
        </p:nvSpPr>
        <p:spPr>
          <a:xfrm>
            <a:off x="13396286" y="3075479"/>
            <a:ext cx="3040501" cy="14050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3F367A-B78D-4DDC-83D5-41EC6B0AA40A}"/>
              </a:ext>
            </a:extLst>
          </p:cNvPr>
          <p:cNvSpPr/>
          <p:nvPr userDrawn="1"/>
        </p:nvSpPr>
        <p:spPr>
          <a:xfrm>
            <a:off x="18963456" y="3075479"/>
            <a:ext cx="4702775" cy="1405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D69208-311C-4178-AB07-68222D96DF46}"/>
              </a:ext>
            </a:extLst>
          </p:cNvPr>
          <p:cNvSpPr/>
          <p:nvPr userDrawn="1"/>
        </p:nvSpPr>
        <p:spPr>
          <a:xfrm>
            <a:off x="18963455" y="3075479"/>
            <a:ext cx="3040501" cy="1405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</p:spTree>
    <p:extLst>
      <p:ext uri="{BB962C8B-B14F-4D97-AF65-F5344CB8AC3E}">
        <p14:creationId xmlns:p14="http://schemas.microsoft.com/office/powerpoint/2010/main" val="16805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28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2517" y="227675"/>
            <a:ext cx="19197133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62517" y="1763846"/>
            <a:ext cx="1919713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516585" cy="2947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606C3C-4247-4240-A501-6E1C11282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995" y="-482065"/>
            <a:ext cx="6921740" cy="38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88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1" y="303875"/>
            <a:ext cx="20059649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1" y="1840046"/>
            <a:ext cx="200596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BDB918E-999A-4331-8EB7-EF850295A91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829119" y="448150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370ABD3-638D-43FF-865E-A31A3E4EB70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396287" y="448150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E0802F-367D-40BC-B864-A43DF3FB2BB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8963456" y="448150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B1EB8-17A8-48B1-BB40-2F6D8AE8B31C}"/>
              </a:ext>
            </a:extLst>
          </p:cNvPr>
          <p:cNvSpPr/>
          <p:nvPr userDrawn="1"/>
        </p:nvSpPr>
        <p:spPr>
          <a:xfrm>
            <a:off x="7829119" y="3075479"/>
            <a:ext cx="4702775" cy="1405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33718-0A2F-4E23-8B13-F957A487FFF6}"/>
              </a:ext>
            </a:extLst>
          </p:cNvPr>
          <p:cNvSpPr/>
          <p:nvPr userDrawn="1"/>
        </p:nvSpPr>
        <p:spPr>
          <a:xfrm>
            <a:off x="7829118" y="3075479"/>
            <a:ext cx="3040501" cy="1405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09123-FBE7-47C7-B255-4040DF84BFD3}"/>
              </a:ext>
            </a:extLst>
          </p:cNvPr>
          <p:cNvSpPr/>
          <p:nvPr userDrawn="1"/>
        </p:nvSpPr>
        <p:spPr>
          <a:xfrm>
            <a:off x="13396288" y="3075479"/>
            <a:ext cx="4702775" cy="14050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FC5B5-8B14-4142-AFC5-C7D4326A44E1}"/>
              </a:ext>
            </a:extLst>
          </p:cNvPr>
          <p:cNvSpPr/>
          <p:nvPr userDrawn="1"/>
        </p:nvSpPr>
        <p:spPr>
          <a:xfrm>
            <a:off x="13396286" y="3075479"/>
            <a:ext cx="3040501" cy="14050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3F367A-B78D-4DDC-83D5-41EC6B0AA40A}"/>
              </a:ext>
            </a:extLst>
          </p:cNvPr>
          <p:cNvSpPr/>
          <p:nvPr userDrawn="1"/>
        </p:nvSpPr>
        <p:spPr>
          <a:xfrm>
            <a:off x="18963456" y="3075479"/>
            <a:ext cx="4702775" cy="1405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D69208-311C-4178-AB07-68222D96DF46}"/>
              </a:ext>
            </a:extLst>
          </p:cNvPr>
          <p:cNvSpPr/>
          <p:nvPr userDrawn="1"/>
        </p:nvSpPr>
        <p:spPr>
          <a:xfrm>
            <a:off x="18963455" y="3075479"/>
            <a:ext cx="3040501" cy="1405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</p:spTree>
    <p:extLst>
      <p:ext uri="{BB962C8B-B14F-4D97-AF65-F5344CB8AC3E}">
        <p14:creationId xmlns:p14="http://schemas.microsoft.com/office/powerpoint/2010/main" val="359468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24377650" cy="13715997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2" name="Rectangle 1"/>
          <p:cNvSpPr/>
          <p:nvPr userDrawn="1"/>
        </p:nvSpPr>
        <p:spPr>
          <a:xfrm>
            <a:off x="13916567" y="-18196"/>
            <a:ext cx="10461083" cy="13734195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452338" y="9738320"/>
            <a:ext cx="8925312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8531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5452338" y="11727158"/>
            <a:ext cx="8925312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254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2517" y="227675"/>
            <a:ext cx="19197133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598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62517" y="1763846"/>
            <a:ext cx="1919713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732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516585" cy="2765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36554" y="499966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036639" y="499966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2603807" y="499966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8170976" y="4999668"/>
            <a:ext cx="4704652" cy="4546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438431" y="3593639"/>
            <a:ext cx="4702775" cy="14050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2" name="Rectangle 11"/>
          <p:cNvSpPr/>
          <p:nvPr userDrawn="1"/>
        </p:nvSpPr>
        <p:spPr>
          <a:xfrm>
            <a:off x="1438429" y="3593639"/>
            <a:ext cx="3040501" cy="14050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4" name="Rectangle 13"/>
          <p:cNvSpPr/>
          <p:nvPr userDrawn="1"/>
        </p:nvSpPr>
        <p:spPr>
          <a:xfrm>
            <a:off x="7036639" y="3593639"/>
            <a:ext cx="4702775" cy="1405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5" name="Rectangle 14"/>
          <p:cNvSpPr/>
          <p:nvPr userDrawn="1"/>
        </p:nvSpPr>
        <p:spPr>
          <a:xfrm>
            <a:off x="7036638" y="3593639"/>
            <a:ext cx="3040501" cy="1405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6" name="Rectangle 15"/>
          <p:cNvSpPr/>
          <p:nvPr userDrawn="1"/>
        </p:nvSpPr>
        <p:spPr>
          <a:xfrm>
            <a:off x="12603808" y="3593639"/>
            <a:ext cx="4702775" cy="14050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7" name="Rectangle 16"/>
          <p:cNvSpPr/>
          <p:nvPr userDrawn="1"/>
        </p:nvSpPr>
        <p:spPr>
          <a:xfrm>
            <a:off x="12603806" y="3593639"/>
            <a:ext cx="3040501" cy="14050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8" name="Rectangle 17"/>
          <p:cNvSpPr/>
          <p:nvPr userDrawn="1"/>
        </p:nvSpPr>
        <p:spPr>
          <a:xfrm>
            <a:off x="18170976" y="3593639"/>
            <a:ext cx="4702775" cy="1405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sp>
        <p:nvSpPr>
          <p:cNvPr id="19" name="Rectangle 18"/>
          <p:cNvSpPr/>
          <p:nvPr userDrawn="1"/>
        </p:nvSpPr>
        <p:spPr>
          <a:xfrm>
            <a:off x="18170975" y="3593639"/>
            <a:ext cx="3040501" cy="1405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</p:spTree>
    <p:extLst>
      <p:ext uri="{BB962C8B-B14F-4D97-AF65-F5344CB8AC3E}">
        <p14:creationId xmlns:p14="http://schemas.microsoft.com/office/powerpoint/2010/main" val="398653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598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456" y="2825554"/>
            <a:ext cx="10174480" cy="957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703396" y="3168505"/>
            <a:ext cx="9360522" cy="6202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199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8895" indent="0">
              <a:buNone/>
              <a:defRPr sz="7465"/>
            </a:lvl2pPr>
            <a:lvl3pPr marL="2437790" indent="0">
              <a:buNone/>
              <a:defRPr sz="6398"/>
            </a:lvl3pPr>
            <a:lvl4pPr marL="3656686" indent="0">
              <a:buNone/>
              <a:defRPr sz="5332"/>
            </a:lvl4pPr>
            <a:lvl5pPr marL="4875581" indent="0">
              <a:buNone/>
              <a:defRPr sz="5332"/>
            </a:lvl5pPr>
            <a:lvl6pPr marL="6094476" indent="0">
              <a:buNone/>
              <a:defRPr sz="5332"/>
            </a:lvl6pPr>
            <a:lvl7pPr marL="7313371" indent="0">
              <a:buNone/>
              <a:defRPr sz="5332"/>
            </a:lvl7pPr>
            <a:lvl8pPr marL="8532266" indent="0">
              <a:buNone/>
              <a:defRPr sz="5332"/>
            </a:lvl8pPr>
            <a:lvl9pPr marL="9751162" indent="0">
              <a:buNone/>
              <a:defRPr sz="5332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02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39" r:id="rId2"/>
    <p:sldLayoutId id="2147484040" r:id="rId3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13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  <p:sldLayoutId id="2147484054" r:id="rId13"/>
    <p:sldLayoutId id="2147484055" r:id="rId14"/>
    <p:sldLayoutId id="2147484056" r:id="rId15"/>
    <p:sldLayoutId id="2147484057" r:id="rId16"/>
    <p:sldLayoutId id="2147484058" r:id="rId17"/>
  </p:sldLayoutIdLst>
  <p:txStyles>
    <p:titleStyle>
      <a:lvl1pPr algn="ctr" defTabSz="2437790" rtl="0" eaLnBrk="1" latinLnBrk="1" hangingPunct="1">
        <a:spcBef>
          <a:spcPct val="0"/>
        </a:spcBef>
        <a:buNone/>
        <a:defRPr sz="117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171" indent="-914171" algn="l" defTabSz="2437790" rtl="0" eaLnBrk="1" latinLnBrk="1" hangingPunct="1">
        <a:spcBef>
          <a:spcPct val="20000"/>
        </a:spcBef>
        <a:buFont typeface="Arial" pitchFamily="34" charset="0"/>
        <a:buChar char="•"/>
        <a:defRPr sz="8531" kern="1200">
          <a:solidFill>
            <a:schemeClr val="tx1"/>
          </a:solidFill>
          <a:latin typeface="+mn-lt"/>
          <a:ea typeface="+mn-ea"/>
          <a:cs typeface="+mn-cs"/>
        </a:defRPr>
      </a:lvl1pPr>
      <a:lvl2pPr marL="1980705" indent="-761810" algn="l" defTabSz="2437790" rtl="0" eaLnBrk="1" latinLnBrk="1" hangingPunct="1">
        <a:spcBef>
          <a:spcPct val="20000"/>
        </a:spcBef>
        <a:buFont typeface="Arial" pitchFamily="34" charset="0"/>
        <a:buChar char="–"/>
        <a:defRPr sz="7465" kern="1200">
          <a:solidFill>
            <a:schemeClr val="tx1"/>
          </a:solidFill>
          <a:latin typeface="+mn-lt"/>
          <a:ea typeface="+mn-ea"/>
          <a:cs typeface="+mn-cs"/>
        </a:defRPr>
      </a:lvl2pPr>
      <a:lvl3pPr marL="3047238" indent="-609448" algn="l" defTabSz="2437790" rtl="0" eaLnBrk="1" latinLnBrk="1" hangingPunct="1">
        <a:spcBef>
          <a:spcPct val="20000"/>
        </a:spcBef>
        <a:buFont typeface="Arial" pitchFamily="34" charset="0"/>
        <a:buChar char="•"/>
        <a:defRPr sz="6398" kern="1200">
          <a:solidFill>
            <a:schemeClr val="tx1"/>
          </a:solidFill>
          <a:latin typeface="+mn-lt"/>
          <a:ea typeface="+mn-ea"/>
          <a:cs typeface="+mn-cs"/>
        </a:defRPr>
      </a:lvl3pPr>
      <a:lvl4pPr marL="4266133" indent="-609448" algn="l" defTabSz="2437790" rtl="0" eaLnBrk="1" latinLnBrk="1" hangingPunct="1">
        <a:spcBef>
          <a:spcPct val="20000"/>
        </a:spcBef>
        <a:buFont typeface="Arial" pitchFamily="34" charset="0"/>
        <a:buChar char="–"/>
        <a:defRPr sz="5332" kern="1200">
          <a:solidFill>
            <a:schemeClr val="tx1"/>
          </a:solidFill>
          <a:latin typeface="+mn-lt"/>
          <a:ea typeface="+mn-ea"/>
          <a:cs typeface="+mn-cs"/>
        </a:defRPr>
      </a:lvl4pPr>
      <a:lvl5pPr marL="5485028" indent="-609448" algn="l" defTabSz="2437790" rtl="0" eaLnBrk="1" latinLnBrk="1" hangingPunct="1">
        <a:spcBef>
          <a:spcPct val="20000"/>
        </a:spcBef>
        <a:buFont typeface="Arial" pitchFamily="34" charset="0"/>
        <a:buChar char="»"/>
        <a:defRPr sz="5332" kern="1200">
          <a:solidFill>
            <a:schemeClr val="tx1"/>
          </a:solidFill>
          <a:latin typeface="+mn-lt"/>
          <a:ea typeface="+mn-ea"/>
          <a:cs typeface="+mn-cs"/>
        </a:defRPr>
      </a:lvl5pPr>
      <a:lvl6pPr marL="6703924" indent="-609448" algn="l" defTabSz="2437790" rtl="0" eaLnBrk="1" latinLnBrk="1" hangingPunct="1">
        <a:spcBef>
          <a:spcPct val="20000"/>
        </a:spcBef>
        <a:buFont typeface="Arial" pitchFamily="34" charset="0"/>
        <a:buChar char="•"/>
        <a:defRPr sz="5332" kern="1200">
          <a:solidFill>
            <a:schemeClr val="tx1"/>
          </a:solidFill>
          <a:latin typeface="+mn-lt"/>
          <a:ea typeface="+mn-ea"/>
          <a:cs typeface="+mn-cs"/>
        </a:defRPr>
      </a:lvl6pPr>
      <a:lvl7pPr marL="7922819" indent="-609448" algn="l" defTabSz="2437790" rtl="0" eaLnBrk="1" latinLnBrk="1" hangingPunct="1">
        <a:spcBef>
          <a:spcPct val="20000"/>
        </a:spcBef>
        <a:buFont typeface="Arial" pitchFamily="34" charset="0"/>
        <a:buChar char="•"/>
        <a:defRPr sz="5332" kern="1200">
          <a:solidFill>
            <a:schemeClr val="tx1"/>
          </a:solidFill>
          <a:latin typeface="+mn-lt"/>
          <a:ea typeface="+mn-ea"/>
          <a:cs typeface="+mn-cs"/>
        </a:defRPr>
      </a:lvl7pPr>
      <a:lvl8pPr marL="9141714" indent="-609448" algn="l" defTabSz="2437790" rtl="0" eaLnBrk="1" latinLnBrk="1" hangingPunct="1">
        <a:spcBef>
          <a:spcPct val="20000"/>
        </a:spcBef>
        <a:buFont typeface="Arial" pitchFamily="34" charset="0"/>
        <a:buChar char="•"/>
        <a:defRPr sz="5332" kern="1200">
          <a:solidFill>
            <a:schemeClr val="tx1"/>
          </a:solidFill>
          <a:latin typeface="+mn-lt"/>
          <a:ea typeface="+mn-ea"/>
          <a:cs typeface="+mn-cs"/>
        </a:defRPr>
      </a:lvl8pPr>
      <a:lvl9pPr marL="10360609" indent="-609448" algn="l" defTabSz="2437790" rtl="0" eaLnBrk="1" latinLnBrk="1" hangingPunct="1">
        <a:spcBef>
          <a:spcPct val="20000"/>
        </a:spcBef>
        <a:buFont typeface="Arial" pitchFamily="34" charset="0"/>
        <a:buChar char="•"/>
        <a:defRPr sz="53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1pPr>
      <a:lvl2pPr marL="1218895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437790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3pPr>
      <a:lvl4pPr marL="3656686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4pPr>
      <a:lvl5pPr marL="4875581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5pPr>
      <a:lvl6pPr marL="6094476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6pPr>
      <a:lvl7pPr marL="7313371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7pPr>
      <a:lvl8pPr marL="8532266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8pPr>
      <a:lvl9pPr marL="9751162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28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</p:sldLayoutIdLst>
  <p:txStyles>
    <p:titleStyle>
      <a:lvl1pPr algn="ctr" defTabSz="2437790" rtl="0" eaLnBrk="1" latinLnBrk="1" hangingPunct="1">
        <a:spcBef>
          <a:spcPct val="0"/>
        </a:spcBef>
        <a:buNone/>
        <a:defRPr sz="117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171" indent="-914171" algn="l" defTabSz="2437790" rtl="0" eaLnBrk="1" latinLnBrk="1" hangingPunct="1">
        <a:spcBef>
          <a:spcPct val="20000"/>
        </a:spcBef>
        <a:buFont typeface="Arial" pitchFamily="34" charset="0"/>
        <a:buChar char="•"/>
        <a:defRPr sz="8531" kern="1200">
          <a:solidFill>
            <a:schemeClr val="tx1"/>
          </a:solidFill>
          <a:latin typeface="+mn-lt"/>
          <a:ea typeface="+mn-ea"/>
          <a:cs typeface="+mn-cs"/>
        </a:defRPr>
      </a:lvl1pPr>
      <a:lvl2pPr marL="1980705" indent="-761810" algn="l" defTabSz="2437790" rtl="0" eaLnBrk="1" latinLnBrk="1" hangingPunct="1">
        <a:spcBef>
          <a:spcPct val="20000"/>
        </a:spcBef>
        <a:buFont typeface="Arial" pitchFamily="34" charset="0"/>
        <a:buChar char="–"/>
        <a:defRPr sz="7465" kern="1200">
          <a:solidFill>
            <a:schemeClr val="tx1"/>
          </a:solidFill>
          <a:latin typeface="+mn-lt"/>
          <a:ea typeface="+mn-ea"/>
          <a:cs typeface="+mn-cs"/>
        </a:defRPr>
      </a:lvl2pPr>
      <a:lvl3pPr marL="3047238" indent="-609448" algn="l" defTabSz="2437790" rtl="0" eaLnBrk="1" latinLnBrk="1" hangingPunct="1">
        <a:spcBef>
          <a:spcPct val="20000"/>
        </a:spcBef>
        <a:buFont typeface="Arial" pitchFamily="34" charset="0"/>
        <a:buChar char="•"/>
        <a:defRPr sz="6398" kern="1200">
          <a:solidFill>
            <a:schemeClr val="tx1"/>
          </a:solidFill>
          <a:latin typeface="+mn-lt"/>
          <a:ea typeface="+mn-ea"/>
          <a:cs typeface="+mn-cs"/>
        </a:defRPr>
      </a:lvl3pPr>
      <a:lvl4pPr marL="4266133" indent="-609448" algn="l" defTabSz="2437790" rtl="0" eaLnBrk="1" latinLnBrk="1" hangingPunct="1">
        <a:spcBef>
          <a:spcPct val="20000"/>
        </a:spcBef>
        <a:buFont typeface="Arial" pitchFamily="34" charset="0"/>
        <a:buChar char="–"/>
        <a:defRPr sz="5332" kern="1200">
          <a:solidFill>
            <a:schemeClr val="tx1"/>
          </a:solidFill>
          <a:latin typeface="+mn-lt"/>
          <a:ea typeface="+mn-ea"/>
          <a:cs typeface="+mn-cs"/>
        </a:defRPr>
      </a:lvl4pPr>
      <a:lvl5pPr marL="5485028" indent="-609448" algn="l" defTabSz="2437790" rtl="0" eaLnBrk="1" latinLnBrk="1" hangingPunct="1">
        <a:spcBef>
          <a:spcPct val="20000"/>
        </a:spcBef>
        <a:buFont typeface="Arial" pitchFamily="34" charset="0"/>
        <a:buChar char="»"/>
        <a:defRPr sz="5332" kern="1200">
          <a:solidFill>
            <a:schemeClr val="tx1"/>
          </a:solidFill>
          <a:latin typeface="+mn-lt"/>
          <a:ea typeface="+mn-ea"/>
          <a:cs typeface="+mn-cs"/>
        </a:defRPr>
      </a:lvl5pPr>
      <a:lvl6pPr marL="6703924" indent="-609448" algn="l" defTabSz="2437790" rtl="0" eaLnBrk="1" latinLnBrk="1" hangingPunct="1">
        <a:spcBef>
          <a:spcPct val="20000"/>
        </a:spcBef>
        <a:buFont typeface="Arial" pitchFamily="34" charset="0"/>
        <a:buChar char="•"/>
        <a:defRPr sz="5332" kern="1200">
          <a:solidFill>
            <a:schemeClr val="tx1"/>
          </a:solidFill>
          <a:latin typeface="+mn-lt"/>
          <a:ea typeface="+mn-ea"/>
          <a:cs typeface="+mn-cs"/>
        </a:defRPr>
      </a:lvl6pPr>
      <a:lvl7pPr marL="7922819" indent="-609448" algn="l" defTabSz="2437790" rtl="0" eaLnBrk="1" latinLnBrk="1" hangingPunct="1">
        <a:spcBef>
          <a:spcPct val="20000"/>
        </a:spcBef>
        <a:buFont typeface="Arial" pitchFamily="34" charset="0"/>
        <a:buChar char="•"/>
        <a:defRPr sz="5332" kern="1200">
          <a:solidFill>
            <a:schemeClr val="tx1"/>
          </a:solidFill>
          <a:latin typeface="+mn-lt"/>
          <a:ea typeface="+mn-ea"/>
          <a:cs typeface="+mn-cs"/>
        </a:defRPr>
      </a:lvl7pPr>
      <a:lvl8pPr marL="9141714" indent="-609448" algn="l" defTabSz="2437790" rtl="0" eaLnBrk="1" latinLnBrk="1" hangingPunct="1">
        <a:spcBef>
          <a:spcPct val="20000"/>
        </a:spcBef>
        <a:buFont typeface="Arial" pitchFamily="34" charset="0"/>
        <a:buChar char="•"/>
        <a:defRPr sz="5332" kern="1200">
          <a:solidFill>
            <a:schemeClr val="tx1"/>
          </a:solidFill>
          <a:latin typeface="+mn-lt"/>
          <a:ea typeface="+mn-ea"/>
          <a:cs typeface="+mn-cs"/>
        </a:defRPr>
      </a:lvl8pPr>
      <a:lvl9pPr marL="10360609" indent="-609448" algn="l" defTabSz="2437790" rtl="0" eaLnBrk="1" latinLnBrk="1" hangingPunct="1">
        <a:spcBef>
          <a:spcPct val="20000"/>
        </a:spcBef>
        <a:buFont typeface="Arial" pitchFamily="34" charset="0"/>
        <a:buChar char="•"/>
        <a:defRPr sz="53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1pPr>
      <a:lvl2pPr marL="1218895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437790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3pPr>
      <a:lvl4pPr marL="3656686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4pPr>
      <a:lvl5pPr marL="4875581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5pPr>
      <a:lvl6pPr marL="6094476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6pPr>
      <a:lvl7pPr marL="7313371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7pPr>
      <a:lvl8pPr marL="8532266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8pPr>
      <a:lvl9pPr marL="9751162" algn="l" defTabSz="2437790" rtl="0" eaLnBrk="1" latinLnBrk="1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4.jpe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5">
            <a:extLst>
              <a:ext uri="{FF2B5EF4-FFF2-40B4-BE49-F238E27FC236}">
                <a16:creationId xmlns:a16="http://schemas.microsoft.com/office/drawing/2014/main" id="{6366BFFD-D9EB-41AE-AD91-17B7B0137165}"/>
              </a:ext>
            </a:extLst>
          </p:cNvPr>
          <p:cNvSpPr txBox="1"/>
          <p:nvPr/>
        </p:nvSpPr>
        <p:spPr>
          <a:xfrm>
            <a:off x="2076412" y="7407657"/>
            <a:ext cx="1409909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8000" b="1" dirty="0">
                <a:solidFill>
                  <a:srgbClr val="28596A"/>
                </a:solidFill>
                <a:ea typeface="Montserrat Bold" charset="0"/>
                <a:cs typeface="Montserrat Bold" charset="0"/>
              </a:rPr>
              <a:t>innovative project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C1E9A6-EA17-4286-BAA7-56C1345A75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754" y="0"/>
            <a:ext cx="5912896" cy="3326004"/>
          </a:xfrm>
          <a:prstGeom prst="rect">
            <a:avLst/>
          </a:prstGeom>
        </p:spPr>
      </p:pic>
      <p:sp>
        <p:nvSpPr>
          <p:cNvPr id="10" name="TextBox 45">
            <a:extLst>
              <a:ext uri="{FF2B5EF4-FFF2-40B4-BE49-F238E27FC236}">
                <a16:creationId xmlns:a16="http://schemas.microsoft.com/office/drawing/2014/main" id="{6CF1937D-D7C8-48FA-BA95-4D1EED5FD003}"/>
              </a:ext>
            </a:extLst>
          </p:cNvPr>
          <p:cNvSpPr txBox="1"/>
          <p:nvPr/>
        </p:nvSpPr>
        <p:spPr>
          <a:xfrm>
            <a:off x="2457412" y="2673732"/>
            <a:ext cx="1409909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8000" b="1" dirty="0">
                <a:solidFill>
                  <a:srgbClr val="424242"/>
                </a:solidFill>
                <a:ea typeface="Montserrat Bold" charset="0"/>
                <a:cs typeface="Montserrat Bold" charset="0"/>
              </a:rPr>
              <a:t>InMoov : Interactive Robot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409AB6-ADE7-4F88-B346-977A6037CA15}"/>
              </a:ext>
            </a:extLst>
          </p:cNvPr>
          <p:cNvSpPr txBox="1"/>
          <p:nvPr/>
        </p:nvSpPr>
        <p:spPr>
          <a:xfrm>
            <a:off x="4870937" y="10814538"/>
            <a:ext cx="756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faut trouver une belle image </a:t>
            </a:r>
          </a:p>
        </p:txBody>
      </p:sp>
    </p:spTree>
    <p:extLst>
      <p:ext uri="{BB962C8B-B14F-4D97-AF65-F5344CB8AC3E}">
        <p14:creationId xmlns:p14="http://schemas.microsoft.com/office/powerpoint/2010/main" val="1999346128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E2581B7B-A0B6-4FA4-B94F-973ACA437CD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3" r="26143"/>
          <a:stretch>
            <a:fillRect/>
          </a:stretch>
        </p:blipFill>
        <p:spPr/>
      </p:pic>
      <p:sp>
        <p:nvSpPr>
          <p:cNvPr id="54" name="Rectangle 13"/>
          <p:cNvSpPr/>
          <p:nvPr/>
        </p:nvSpPr>
        <p:spPr>
          <a:xfrm>
            <a:off x="10753" y="-22303"/>
            <a:ext cx="13297422" cy="13738302"/>
          </a:xfrm>
          <a:custGeom>
            <a:avLst/>
            <a:gdLst>
              <a:gd name="connsiteX0" fmla="*/ 0 w 13782907"/>
              <a:gd name="connsiteY0" fmla="*/ 0 h 13738301"/>
              <a:gd name="connsiteX1" fmla="*/ 13782907 w 13782907"/>
              <a:gd name="connsiteY1" fmla="*/ 0 h 13738301"/>
              <a:gd name="connsiteX2" fmla="*/ 13782907 w 13782907"/>
              <a:gd name="connsiteY2" fmla="*/ 13738301 h 13738301"/>
              <a:gd name="connsiteX3" fmla="*/ 0 w 13782907"/>
              <a:gd name="connsiteY3" fmla="*/ 13738301 h 13738301"/>
              <a:gd name="connsiteX4" fmla="*/ 0 w 13782907"/>
              <a:gd name="connsiteY4" fmla="*/ 0 h 13738301"/>
              <a:gd name="connsiteX0" fmla="*/ 0 w 19403122"/>
              <a:gd name="connsiteY0" fmla="*/ 0 h 13738301"/>
              <a:gd name="connsiteX1" fmla="*/ 19403122 w 19403122"/>
              <a:gd name="connsiteY1" fmla="*/ 44604 h 13738301"/>
              <a:gd name="connsiteX2" fmla="*/ 13782907 w 19403122"/>
              <a:gd name="connsiteY2" fmla="*/ 13738301 h 13738301"/>
              <a:gd name="connsiteX3" fmla="*/ 0 w 19403122"/>
              <a:gd name="connsiteY3" fmla="*/ 13738301 h 13738301"/>
              <a:gd name="connsiteX4" fmla="*/ 0 w 19403122"/>
              <a:gd name="connsiteY4" fmla="*/ 0 h 13738301"/>
              <a:gd name="connsiteX0" fmla="*/ 0 w 19425424"/>
              <a:gd name="connsiteY0" fmla="*/ 0 h 13738301"/>
              <a:gd name="connsiteX1" fmla="*/ 19425424 w 19425424"/>
              <a:gd name="connsiteY1" fmla="*/ 44604 h 13738301"/>
              <a:gd name="connsiteX2" fmla="*/ 13782907 w 19425424"/>
              <a:gd name="connsiteY2" fmla="*/ 13738301 h 13738301"/>
              <a:gd name="connsiteX3" fmla="*/ 0 w 19425424"/>
              <a:gd name="connsiteY3" fmla="*/ 13738301 h 13738301"/>
              <a:gd name="connsiteX4" fmla="*/ 0 w 19425424"/>
              <a:gd name="connsiteY4" fmla="*/ 0 h 13738301"/>
              <a:gd name="connsiteX0" fmla="*/ 0 w 19403122"/>
              <a:gd name="connsiteY0" fmla="*/ 1 h 13738302"/>
              <a:gd name="connsiteX1" fmla="*/ 19403122 w 19403122"/>
              <a:gd name="connsiteY1" fmla="*/ 0 h 13738302"/>
              <a:gd name="connsiteX2" fmla="*/ 13782907 w 19403122"/>
              <a:gd name="connsiteY2" fmla="*/ 13738302 h 13738302"/>
              <a:gd name="connsiteX3" fmla="*/ 0 w 19403122"/>
              <a:gd name="connsiteY3" fmla="*/ 13738302 h 13738302"/>
              <a:gd name="connsiteX4" fmla="*/ 0 w 19403122"/>
              <a:gd name="connsiteY4" fmla="*/ 1 h 1373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3122" h="13738302">
                <a:moveTo>
                  <a:pt x="0" y="1"/>
                </a:moveTo>
                <a:lnTo>
                  <a:pt x="19403122" y="0"/>
                </a:lnTo>
                <a:lnTo>
                  <a:pt x="13782907" y="13738302"/>
                </a:lnTo>
                <a:lnTo>
                  <a:pt x="0" y="13738302"/>
                </a:lnTo>
                <a:lnTo>
                  <a:pt x="0" y="1"/>
                </a:lnTo>
                <a:close/>
              </a:path>
            </a:pathLst>
          </a:cu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46" name="TextBox 45"/>
          <p:cNvSpPr txBox="1"/>
          <p:nvPr/>
        </p:nvSpPr>
        <p:spPr>
          <a:xfrm>
            <a:off x="13674376" y="616747"/>
            <a:ext cx="10093404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8000" b="1" dirty="0">
                <a:solidFill>
                  <a:schemeClr val="tx2"/>
                </a:solidFill>
                <a:ea typeface="Montserrat Bold" charset="0"/>
                <a:cs typeface="Montserrat Bold" charset="0"/>
              </a:rPr>
              <a:t>OUR INMOOV PROJECT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BE4AA60-E816-44A2-B68E-E43B8DCEFD69}"/>
              </a:ext>
            </a:extLst>
          </p:cNvPr>
          <p:cNvGrpSpPr/>
          <p:nvPr/>
        </p:nvGrpSpPr>
        <p:grpSpPr>
          <a:xfrm>
            <a:off x="11453584" y="2992034"/>
            <a:ext cx="12684498" cy="1973444"/>
            <a:chOff x="11334805" y="2992034"/>
            <a:chExt cx="12684498" cy="1973444"/>
          </a:xfrm>
        </p:grpSpPr>
        <p:sp>
          <p:nvSpPr>
            <p:cNvPr id="32" name="TextBox 31"/>
            <p:cNvSpPr txBox="1"/>
            <p:nvPr/>
          </p:nvSpPr>
          <p:spPr>
            <a:xfrm>
              <a:off x="13400578" y="2992034"/>
              <a:ext cx="3548536" cy="64633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ea typeface="Montserrat Bold" charset="0"/>
                  <a:cs typeface="Montserrat Bold" charset="0"/>
                </a:rPr>
                <a:t>What is InMoov ?</a:t>
              </a:r>
            </a:p>
          </p:txBody>
        </p:sp>
        <p:sp>
          <p:nvSpPr>
            <p:cNvPr id="33" name="Subtitle 2"/>
            <p:cNvSpPr txBox="1">
              <a:spLocks/>
            </p:cNvSpPr>
            <p:nvPr/>
          </p:nvSpPr>
          <p:spPr>
            <a:xfrm>
              <a:off x="13290031" y="3642998"/>
              <a:ext cx="10729272" cy="1322480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3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+mn-lt"/>
                  <a:ea typeface="Montserrat Light" charset="0"/>
                  <a:cs typeface="Montserrat Light" charset="0"/>
                </a:rPr>
                <a:t>Open Source 3D printed life-size robot designed by Gaël Langevin. Worldwide spread community with 3600 members. 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11334805" y="3225991"/>
              <a:ext cx="1601804" cy="1601804"/>
            </a:xfrm>
            <a:prstGeom prst="ellipse">
              <a:avLst/>
            </a:prstGeom>
            <a:solidFill>
              <a:srgbClr val="3A7C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BA838DD4-CE87-4D3B-A5B5-E40CC822F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0562" y="3388508"/>
              <a:ext cx="950291" cy="127677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2806364" y="5409442"/>
            <a:ext cx="263553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  <a:ea typeface="Montserrat Bold" charset="0"/>
                <a:cs typeface="Montserrat Bold" charset="0"/>
              </a:rPr>
              <a:t>MyRobotLab</a:t>
            </a:r>
            <a:endParaRPr lang="en-US" b="1" dirty="0">
              <a:solidFill>
                <a:schemeClr val="tx2"/>
              </a:solidFill>
              <a:ea typeface="Montserrat Bold" charset="0"/>
              <a:cs typeface="Montserrat Bold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2695817" y="6060406"/>
            <a:ext cx="9609441" cy="129298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3200" dirty="0">
                <a:solidFill>
                  <a:schemeClr val="tx1"/>
                </a:solidFill>
                <a:latin typeface="+mn-lt"/>
                <a:ea typeface="Montserrat Light" charset="0"/>
                <a:cs typeface="Montserrat Light" charset="0"/>
              </a:rPr>
              <a:t>Open source Java based framework for robotics used to launch python scripts to control the InMoov robot. </a:t>
            </a:r>
          </a:p>
        </p:txBody>
      </p:sp>
      <p:sp>
        <p:nvSpPr>
          <p:cNvPr id="36" name="Oval 35"/>
          <p:cNvSpPr/>
          <p:nvPr/>
        </p:nvSpPr>
        <p:spPr>
          <a:xfrm>
            <a:off x="10740591" y="5665701"/>
            <a:ext cx="1601804" cy="1601804"/>
          </a:xfrm>
          <a:prstGeom prst="ellipse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7CCC70E-5953-4579-B19E-9F03A5C0B557}"/>
              </a:ext>
            </a:extLst>
          </p:cNvPr>
          <p:cNvGrpSpPr/>
          <p:nvPr/>
        </p:nvGrpSpPr>
        <p:grpSpPr>
          <a:xfrm>
            <a:off x="9314607" y="10378305"/>
            <a:ext cx="14823475" cy="2623365"/>
            <a:chOff x="9876582" y="8197080"/>
            <a:chExt cx="14823475" cy="2623365"/>
          </a:xfrm>
        </p:grpSpPr>
        <p:sp>
          <p:nvSpPr>
            <p:cNvPr id="48" name="TextBox 47"/>
            <p:cNvSpPr txBox="1"/>
            <p:nvPr/>
          </p:nvSpPr>
          <p:spPr>
            <a:xfrm>
              <a:off x="11942355" y="8197080"/>
              <a:ext cx="3086551" cy="64633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ea typeface="Montserrat Bold" charset="0"/>
                  <a:cs typeface="Montserrat Bold" charset="0"/>
                </a:rPr>
                <a:t>Our Innovation</a:t>
              </a:r>
            </a:p>
          </p:txBody>
        </p:sp>
        <p:sp>
          <p:nvSpPr>
            <p:cNvPr id="49" name="Subtitle 2"/>
            <p:cNvSpPr txBox="1">
              <a:spLocks/>
            </p:cNvSpPr>
            <p:nvPr/>
          </p:nvSpPr>
          <p:spPr>
            <a:xfrm>
              <a:off x="11831808" y="8848044"/>
              <a:ext cx="12868249" cy="1972401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3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+mn-lt"/>
                  <a:ea typeface="Montserrat Light" charset="0"/>
                  <a:cs typeface="Montserrat Light" charset="0"/>
                </a:rPr>
                <a:t>With AIML it is difficult to scale if patterns are manually built.</a:t>
              </a:r>
            </a:p>
            <a:p>
              <a:pPr algn="l">
                <a:lnSpc>
                  <a:spcPts val="43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+mn-lt"/>
                  <a:ea typeface="Montserrat Light" charset="0"/>
                  <a:cs typeface="Montserrat Light" charset="0"/>
                </a:rPr>
                <a:t>Our goal : Allow our robot to answer a question without needing us to teach him this specific question.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9876582" y="8421662"/>
              <a:ext cx="1601804" cy="1601804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sp>
          <p:nvSpPr>
            <p:cNvPr id="56" name="Rounded Rectangle 51">
              <a:extLst>
                <a:ext uri="{FF2B5EF4-FFF2-40B4-BE49-F238E27FC236}">
                  <a16:creationId xmlns:a16="http://schemas.microsoft.com/office/drawing/2014/main" id="{5B3DCE0E-3F62-4B82-A43B-AB402ED9BE8B}"/>
                </a:ext>
              </a:extLst>
            </p:cNvPr>
            <p:cNvSpPr/>
            <p:nvPr/>
          </p:nvSpPr>
          <p:spPr>
            <a:xfrm rot="16200000" flipH="1">
              <a:off x="10151680" y="8727382"/>
              <a:ext cx="1051609" cy="990365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TextBox 33">
            <a:extLst>
              <a:ext uri="{FF2B5EF4-FFF2-40B4-BE49-F238E27FC236}">
                <a16:creationId xmlns:a16="http://schemas.microsoft.com/office/drawing/2014/main" id="{BDDCB62E-4448-4152-925E-DDB92FF03F26}"/>
              </a:ext>
            </a:extLst>
          </p:cNvPr>
          <p:cNvSpPr txBox="1"/>
          <p:nvPr/>
        </p:nvSpPr>
        <p:spPr>
          <a:xfrm>
            <a:off x="11937507" y="7893873"/>
            <a:ext cx="6007592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ea typeface="Montserrat Bold" charset="0"/>
                <a:cs typeface="Montserrat Bold" charset="0"/>
              </a:rPr>
              <a:t>How does he communicate ?</a:t>
            </a:r>
          </a:p>
        </p:txBody>
      </p:sp>
      <p:sp>
        <p:nvSpPr>
          <p:cNvPr id="60" name="Oval 35">
            <a:extLst>
              <a:ext uri="{FF2B5EF4-FFF2-40B4-BE49-F238E27FC236}">
                <a16:creationId xmlns:a16="http://schemas.microsoft.com/office/drawing/2014/main" id="{C90A9691-44FF-4849-B6B6-BAEEE366615C}"/>
              </a:ext>
            </a:extLst>
          </p:cNvPr>
          <p:cNvSpPr/>
          <p:nvPr/>
        </p:nvSpPr>
        <p:spPr>
          <a:xfrm>
            <a:off x="10027599" y="8150132"/>
            <a:ext cx="1601804" cy="1601804"/>
          </a:xfrm>
          <a:prstGeom prst="ellipse">
            <a:avLst/>
          </a:prstGeom>
          <a:solidFill>
            <a:srgbClr val="3A7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61" name="Freeform 108">
            <a:extLst>
              <a:ext uri="{FF2B5EF4-FFF2-40B4-BE49-F238E27FC236}">
                <a16:creationId xmlns:a16="http://schemas.microsoft.com/office/drawing/2014/main" id="{8CED9CAD-E752-47C5-B8E7-B832D8698F93}"/>
              </a:ext>
            </a:extLst>
          </p:cNvPr>
          <p:cNvSpPr/>
          <p:nvPr/>
        </p:nvSpPr>
        <p:spPr>
          <a:xfrm>
            <a:off x="10353749" y="8426431"/>
            <a:ext cx="949504" cy="1049206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/>
          </a:p>
        </p:txBody>
      </p:sp>
      <p:sp>
        <p:nvSpPr>
          <p:cNvPr id="10" name="Croix 9">
            <a:extLst>
              <a:ext uri="{FF2B5EF4-FFF2-40B4-BE49-F238E27FC236}">
                <a16:creationId xmlns:a16="http://schemas.microsoft.com/office/drawing/2014/main" id="{1B5860DB-C41B-448B-8A6F-BDB2AF60108A}"/>
              </a:ext>
            </a:extLst>
          </p:cNvPr>
          <p:cNvSpPr/>
          <p:nvPr/>
        </p:nvSpPr>
        <p:spPr>
          <a:xfrm>
            <a:off x="11858098" y="6650189"/>
            <a:ext cx="176525" cy="166055"/>
          </a:xfrm>
          <a:prstGeom prst="plus">
            <a:avLst>
              <a:gd name="adj" fmla="val 36739"/>
            </a:avLst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3F5F43-CB70-4086-BC98-5795D0829612}"/>
              </a:ext>
            </a:extLst>
          </p:cNvPr>
          <p:cNvSpPr/>
          <p:nvPr/>
        </p:nvSpPr>
        <p:spPr>
          <a:xfrm>
            <a:off x="11952335" y="8562507"/>
            <a:ext cx="12466300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dirty="0">
                <a:ea typeface="Montserrat Light" charset="0"/>
                <a:cs typeface="Montserrat Light" charset="0"/>
              </a:rPr>
              <a:t>The conversation engine inside the official InMoov robot is the AIML.</a:t>
            </a:r>
          </a:p>
          <a:p>
            <a:pPr>
              <a:lnSpc>
                <a:spcPts val="4300"/>
              </a:lnSpc>
            </a:pPr>
            <a:r>
              <a:rPr lang="en-US" sz="3200" dirty="0">
                <a:ea typeface="Montserrat Light" charset="0"/>
                <a:cs typeface="Montserrat Light" charset="0"/>
              </a:rPr>
              <a:t>Basically it is a form of XML that encodes rules for questions and answers.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D9B08B2D-64F2-45F1-8037-5764E976A0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8364" y="5973474"/>
            <a:ext cx="986258" cy="98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282344" y="4947995"/>
            <a:ext cx="7812962" cy="7812962"/>
            <a:chOff x="3106688" y="1611263"/>
            <a:chExt cx="2930624" cy="2930624"/>
          </a:xfrm>
        </p:grpSpPr>
        <p:sp>
          <p:nvSpPr>
            <p:cNvPr id="4" name="Block Arc 3"/>
            <p:cNvSpPr/>
            <p:nvPr/>
          </p:nvSpPr>
          <p:spPr>
            <a:xfrm>
              <a:off x="3106688" y="1611263"/>
              <a:ext cx="2930624" cy="2930624"/>
            </a:xfrm>
            <a:prstGeom prst="blockArc">
              <a:avLst>
                <a:gd name="adj1" fmla="val 7959705"/>
                <a:gd name="adj2" fmla="val 2586138"/>
                <a:gd name="adj3" fmla="val 65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4377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 rot="13830327">
              <a:off x="5230269" y="3931869"/>
              <a:ext cx="396900" cy="34215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4377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9600" dirty="0">
                <a:latin typeface="Calibri" panose="020F0502020204030204" pitchFamily="34" charset="0"/>
                <a:cs typeface="Calibri" panose="020F0502020204030204" pitchFamily="34" charset="0"/>
              </a:rPr>
              <a:t>Initial Skills</a:t>
            </a:r>
            <a:endParaRPr lang="ko-KR" alt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4400" dirty="0">
                <a:latin typeface="Calibri" panose="020F0502020204030204" pitchFamily="34" charset="0"/>
                <a:cs typeface="Calibri" panose="020F0502020204030204" pitchFamily="34" charset="0"/>
              </a:rPr>
              <a:t>Using previously acquired knowledge in the </a:t>
            </a:r>
            <a:r>
              <a:rPr lang="en-US" altLang="ko-KR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Inmoov</a:t>
            </a:r>
            <a:r>
              <a:rPr lang="en-US" altLang="ko-KR" sz="4400" dirty="0">
                <a:latin typeface="Calibri" panose="020F0502020204030204" pitchFamily="34" charset="0"/>
                <a:cs typeface="Calibri" panose="020F0502020204030204" pitchFamily="34" charset="0"/>
              </a:rPr>
              <a:t> project</a:t>
            </a:r>
          </a:p>
        </p:txBody>
      </p:sp>
      <p:sp>
        <p:nvSpPr>
          <p:cNvPr id="6" name="Oval 5"/>
          <p:cNvSpPr/>
          <p:nvPr/>
        </p:nvSpPr>
        <p:spPr>
          <a:xfrm>
            <a:off x="7978300" y="8854476"/>
            <a:ext cx="1432603" cy="14326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77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 Unicode MS"/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9349053" y="5152537"/>
            <a:ext cx="1432603" cy="14326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77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 Unicode MS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443821" y="5152537"/>
            <a:ext cx="1432603" cy="143260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77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 Unicode MS"/>
              <a:cs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4954430" y="8854476"/>
            <a:ext cx="1432603" cy="14326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77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 Unicode MS"/>
              <a:cs typeface="Calibri" panose="020F050202020403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5670731" y="4770969"/>
            <a:ext cx="6910968" cy="2257429"/>
            <a:chOff x="2113657" y="4300595"/>
            <a:chExt cx="3647460" cy="846756"/>
          </a:xfrm>
        </p:grpSpPr>
        <p:sp>
          <p:nvSpPr>
            <p:cNvPr id="22" name="TextBox 21"/>
            <p:cNvSpPr txBox="1"/>
            <p:nvPr/>
          </p:nvSpPr>
          <p:spPr>
            <a:xfrm>
              <a:off x="2113657" y="4489307"/>
              <a:ext cx="3647459" cy="658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24377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Experience in modelling specific mechanical objects and printing them with 3D printers.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13658" y="4300595"/>
              <a:ext cx="3647459" cy="2424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24377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3D</a:t>
              </a: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B494B"/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 </a:t>
              </a: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Printing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796137" y="8474026"/>
            <a:ext cx="6910968" cy="2257428"/>
            <a:chOff x="2113657" y="4300595"/>
            <a:chExt cx="3647460" cy="846756"/>
          </a:xfrm>
        </p:grpSpPr>
        <p:sp>
          <p:nvSpPr>
            <p:cNvPr id="25" name="TextBox 24"/>
            <p:cNvSpPr txBox="1"/>
            <p:nvPr/>
          </p:nvSpPr>
          <p:spPr>
            <a:xfrm>
              <a:off x="2113657" y="4489307"/>
              <a:ext cx="3647459" cy="658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24377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Use of soft skills: planning, decision making, creative work and team spirit.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13658" y="4300595"/>
              <a:ext cx="3647459" cy="2424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24377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B494B"/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Project Management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B494B"/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83369" y="4770968"/>
            <a:ext cx="6910965" cy="2257431"/>
            <a:chOff x="2113658" y="4300595"/>
            <a:chExt cx="3647460" cy="846757"/>
          </a:xfrm>
        </p:grpSpPr>
        <p:sp>
          <p:nvSpPr>
            <p:cNvPr id="28" name="TextBox 27"/>
            <p:cNvSpPr txBox="1"/>
            <p:nvPr/>
          </p:nvSpPr>
          <p:spPr>
            <a:xfrm>
              <a:off x="2113659" y="4489308"/>
              <a:ext cx="3647459" cy="658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24377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Participation in the national robotic tournament with the Association of Robotics called </a:t>
              </a:r>
              <a:r>
                <a:rPr kumimoji="0" lang="en-US" altLang="ko-K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DaVinci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 Bot.  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13658" y="4300595"/>
              <a:ext cx="3647459" cy="2424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24377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B494B"/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Robotic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B494B"/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70545" y="8450920"/>
            <a:ext cx="6910968" cy="2257428"/>
            <a:chOff x="2113657" y="4300595"/>
            <a:chExt cx="3647460" cy="846756"/>
          </a:xfrm>
        </p:grpSpPr>
        <p:sp>
          <p:nvSpPr>
            <p:cNvPr id="31" name="TextBox 30"/>
            <p:cNvSpPr txBox="1"/>
            <p:nvPr/>
          </p:nvSpPr>
          <p:spPr>
            <a:xfrm>
              <a:off x="2113657" y="4489307"/>
              <a:ext cx="3647459" cy="658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24377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Popular object oriented programming language often</a:t>
              </a:r>
              <a:b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</a:b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 used in Machine Learning.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13658" y="4300595"/>
              <a:ext cx="3647459" cy="2424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24377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Python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983817" y="7594054"/>
            <a:ext cx="637448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24377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rPr>
              <a:t>Mastered</a:t>
            </a:r>
            <a:r>
              <a:rPr kumimoji="0" lang="fr-FR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rPr>
              <a:t> areas</a:t>
            </a:r>
            <a:br>
              <a:rPr kumimoji="0" lang="fr-FR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rPr>
            </a:br>
            <a:r>
              <a:rPr kumimoji="0" lang="fr-FR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rPr>
              <a:t>of expertise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rial Unicode MS"/>
              <a:cs typeface="Calibri" panose="020F0502020204030204" pitchFamily="34" charset="0"/>
            </a:endParaRP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A80A616-1D94-4D1C-B1AE-7CE29B502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6999" y="5440483"/>
            <a:ext cx="856710" cy="856710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CD1916F7-10CD-4561-ADCE-5B4D36E9C3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3876" y="9070052"/>
            <a:ext cx="1001450" cy="1001450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44FC487D-E223-4747-BC66-840FF1A278C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720057" y="5428773"/>
            <a:ext cx="880131" cy="880131"/>
          </a:xfrm>
          <a:prstGeom prst="rect">
            <a:avLst/>
          </a:prstGeom>
        </p:spPr>
      </p:pic>
      <p:pic>
        <p:nvPicPr>
          <p:cNvPr id="37" name="Graphique 36">
            <a:extLst>
              <a:ext uri="{FF2B5EF4-FFF2-40B4-BE49-F238E27FC236}">
                <a16:creationId xmlns:a16="http://schemas.microsoft.com/office/drawing/2014/main" id="{A0C17146-6D26-4DF9-BF36-08733914C3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67482" y="9067528"/>
            <a:ext cx="1006498" cy="10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175C78-2D41-47D9-B13E-47E7DC14B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79895" y="303875"/>
            <a:ext cx="16797755" cy="1536171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Compétences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50FDBF4-0501-475E-B22F-AE31FFE24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9895" y="1840046"/>
            <a:ext cx="16797755" cy="768085"/>
          </a:xfrm>
        </p:spPr>
        <p:txBody>
          <a:bodyPr/>
          <a:lstStyle/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6" descr="Résultat de recherche d'images pour &quot;tensorflow png&quot;">
            <a:extLst>
              <a:ext uri="{FF2B5EF4-FFF2-40B4-BE49-F238E27FC236}">
                <a16:creationId xmlns:a16="http://schemas.microsoft.com/office/drawing/2014/main" id="{36BE8BD6-5EF9-433F-90D6-8C44BB3744F0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-7407" r="1385" b="-7407"/>
          <a:stretch/>
        </p:blipFill>
        <p:spPr bwMode="auto">
          <a:xfrm>
            <a:off x="13651385" y="4527337"/>
            <a:ext cx="3786591" cy="367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FBCFDF7E-DB39-4B18-BEB1-02F816CE15AE}"/>
              </a:ext>
            </a:extLst>
          </p:cNvPr>
          <p:cNvGrpSpPr/>
          <p:nvPr/>
        </p:nvGrpSpPr>
        <p:grpSpPr>
          <a:xfrm>
            <a:off x="13922031" y="9378896"/>
            <a:ext cx="3245302" cy="3768586"/>
            <a:chOff x="12222062" y="4306854"/>
            <a:chExt cx="4018117" cy="4666013"/>
          </a:xfrm>
        </p:grpSpPr>
        <p:pic>
          <p:nvPicPr>
            <p:cNvPr id="6" name="Image 12" descr="IA.png">
              <a:extLst>
                <a:ext uri="{FF2B5EF4-FFF2-40B4-BE49-F238E27FC236}">
                  <a16:creationId xmlns:a16="http://schemas.microsoft.com/office/drawing/2014/main" id="{62F5E2FA-CDA9-4658-B74E-64D2C2703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22062" y="4306854"/>
              <a:ext cx="4018117" cy="3683273"/>
            </a:xfrm>
            <a:prstGeom prst="rect">
              <a:avLst/>
            </a:prstGeom>
          </p:spPr>
        </p:pic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3466EC1-9012-408E-BFAB-5D2CB694438A}"/>
                </a:ext>
              </a:extLst>
            </p:cNvPr>
            <p:cNvSpPr/>
            <p:nvPr/>
          </p:nvSpPr>
          <p:spPr>
            <a:xfrm>
              <a:off x="12350632" y="8001030"/>
              <a:ext cx="3760975" cy="971837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b="1" dirty="0" err="1">
                  <a:latin typeface="Calibri" panose="020F0502020204030204" pitchFamily="34" charset="0"/>
                  <a:ea typeface="Roboto Slab" panose="020B0604020202020204" charset="0"/>
                  <a:cs typeface="Calibri" panose="020F0502020204030204" pitchFamily="34" charset="0"/>
                </a:rPr>
                <a:t>Deep</a:t>
              </a:r>
              <a:r>
                <a:rPr lang="fr-FR" b="1" dirty="0">
                  <a:latin typeface="Calibri" panose="020F0502020204030204" pitchFamily="34" charset="0"/>
                  <a:ea typeface="Roboto Slab" panose="020B0604020202020204" charset="0"/>
                  <a:cs typeface="Calibri" panose="020F0502020204030204" pitchFamily="34" charset="0"/>
                </a:rPr>
                <a:t> </a:t>
              </a:r>
              <a:r>
                <a:rPr lang="fr-FR" sz="3200" b="1" dirty="0">
                  <a:latin typeface="Calibri" panose="020F0502020204030204" pitchFamily="34" charset="0"/>
                  <a:ea typeface="Roboto Slab" panose="020B0604020202020204" charset="0"/>
                  <a:cs typeface="Calibri" panose="020F0502020204030204" pitchFamily="34" charset="0"/>
                </a:rPr>
                <a:t>Learning</a:t>
              </a:r>
              <a:endParaRPr lang="fr-FR" b="1" dirty="0">
                <a:latin typeface="Calibri" panose="020F0502020204030204" pitchFamily="34" charset="0"/>
                <a:ea typeface="Roboto Slab" panose="020B060402020202020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F4464AD-F0B1-4639-9898-768DDD6F3F6F}"/>
              </a:ext>
            </a:extLst>
          </p:cNvPr>
          <p:cNvGrpSpPr/>
          <p:nvPr/>
        </p:nvGrpSpPr>
        <p:grpSpPr>
          <a:xfrm>
            <a:off x="8437880" y="10137213"/>
            <a:ext cx="4947419" cy="2251953"/>
            <a:chOff x="4703784" y="5480528"/>
            <a:chExt cx="6125564" cy="2788218"/>
          </a:xfrm>
        </p:grpSpPr>
        <p:pic>
          <p:nvPicPr>
            <p:cNvPr id="9" name="Image 5" descr="voice_2.png">
              <a:extLst>
                <a:ext uri="{FF2B5EF4-FFF2-40B4-BE49-F238E27FC236}">
                  <a16:creationId xmlns:a16="http://schemas.microsoft.com/office/drawing/2014/main" id="{93E45E1B-B694-4B5F-A0B4-0A21CD9F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3784" y="5480528"/>
              <a:ext cx="3161748" cy="2788218"/>
            </a:xfrm>
            <a:prstGeom prst="rect">
              <a:avLst/>
            </a:prstGeom>
          </p:spPr>
        </p:pic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AD4FCC4B-01B7-410C-B512-14DB8148B673}"/>
                </a:ext>
              </a:extLst>
            </p:cNvPr>
            <p:cNvSpPr/>
            <p:nvPr/>
          </p:nvSpPr>
          <p:spPr>
            <a:xfrm>
              <a:off x="8712868" y="6350462"/>
              <a:ext cx="2116480" cy="104835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A035367-2E8E-4FF7-B8D2-CDA99FCE4CBE}"/>
              </a:ext>
            </a:extLst>
          </p:cNvPr>
          <p:cNvGrpSpPr/>
          <p:nvPr/>
        </p:nvGrpSpPr>
        <p:grpSpPr>
          <a:xfrm>
            <a:off x="17704065" y="10187255"/>
            <a:ext cx="5446082" cy="2151869"/>
            <a:chOff x="16356528" y="6459376"/>
            <a:chExt cx="6742976" cy="2664301"/>
          </a:xfrm>
        </p:grpSpPr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48CDC414-FA3D-4350-8D70-7B520056F4ED}"/>
                </a:ext>
              </a:extLst>
            </p:cNvPr>
            <p:cNvSpPr/>
            <p:nvPr/>
          </p:nvSpPr>
          <p:spPr>
            <a:xfrm>
              <a:off x="16356528" y="6459376"/>
              <a:ext cx="2116480" cy="104835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8C80500A-A19F-4037-8196-003121C70CF7}"/>
                </a:ext>
              </a:extLst>
            </p:cNvPr>
            <p:cNvSpPr/>
            <p:nvPr/>
          </p:nvSpPr>
          <p:spPr>
            <a:xfrm>
              <a:off x="16356528" y="8075327"/>
              <a:ext cx="2116480" cy="104835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7A5DD9F0-ECF5-4528-865A-7BF0BCEB6041}"/>
                </a:ext>
              </a:extLst>
            </p:cNvPr>
            <p:cNvSpPr/>
            <p:nvPr/>
          </p:nvSpPr>
          <p:spPr>
            <a:xfrm>
              <a:off x="19651579" y="6498729"/>
              <a:ext cx="3447925" cy="96964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b="1" dirty="0">
                  <a:latin typeface="Calibri"/>
                  <a:cs typeface="Arial"/>
                </a:rPr>
                <a:t>Action</a:t>
              </a:r>
              <a:endParaRPr lang="fr-FR" sz="2400" b="1" dirty="0">
                <a:latin typeface="Calibri"/>
              </a:endParaRP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10258AB4-402A-4CC7-9216-817E614F3EBC}"/>
                </a:ext>
              </a:extLst>
            </p:cNvPr>
            <p:cNvSpPr/>
            <p:nvPr/>
          </p:nvSpPr>
          <p:spPr>
            <a:xfrm>
              <a:off x="19651579" y="8114680"/>
              <a:ext cx="3447925" cy="96964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latin typeface="Calibri"/>
                  <a:cs typeface="Arial"/>
                </a:rPr>
                <a:t>Response</a:t>
              </a:r>
              <a:endParaRPr lang="en-GB" sz="3200" b="1" dirty="0">
                <a:latin typeface="Calibri"/>
              </a:endParaRPr>
            </a:p>
          </p:txBody>
        </p:sp>
      </p:grpSp>
      <p:pic>
        <p:nvPicPr>
          <p:cNvPr id="25" name="Espace réservé pour une image  10">
            <a:extLst>
              <a:ext uri="{FF2B5EF4-FFF2-40B4-BE49-F238E27FC236}">
                <a16:creationId xmlns:a16="http://schemas.microsoft.com/office/drawing/2014/main" id="{29100554-C1F4-4E5C-9C5A-76C751A64E5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0" r="9780"/>
          <a:stretch>
            <a:fillRect/>
          </a:stretch>
        </p:blipFill>
        <p:spPr>
          <a:xfrm>
            <a:off x="8160055" y="4481672"/>
            <a:ext cx="3967234" cy="3833983"/>
          </a:xfrm>
          <a:prstGeom prst="rect">
            <a:avLst/>
          </a:prstGeom>
        </p:spPr>
      </p:pic>
      <p:pic>
        <p:nvPicPr>
          <p:cNvPr id="27" name="Picture 8" descr="Master Classe: Pourquoi l'Intelligence Artificielle ?">
            <a:extLst>
              <a:ext uri="{FF2B5EF4-FFF2-40B4-BE49-F238E27FC236}">
                <a16:creationId xmlns:a16="http://schemas.microsoft.com/office/drawing/2014/main" id="{199FBEC2-2BA2-4DC1-ACC3-DF491C2A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18808"/>
          <a:stretch>
            <a:fillRect/>
          </a:stretch>
        </p:blipFill>
        <p:spPr bwMode="auto">
          <a:xfrm>
            <a:off x="19272742" y="4484253"/>
            <a:ext cx="4007124" cy="387253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7306FAF6-F334-4378-A39D-326A1D6AA648}"/>
              </a:ext>
            </a:extLst>
          </p:cNvPr>
          <p:cNvSpPr txBox="1"/>
          <p:nvPr/>
        </p:nvSpPr>
        <p:spPr>
          <a:xfrm>
            <a:off x="19149647" y="3115161"/>
            <a:ext cx="2708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Master Class </a:t>
            </a:r>
          </a:p>
        </p:txBody>
      </p:sp>
      <p:sp>
        <p:nvSpPr>
          <p:cNvPr id="29" name="Parallelogram 15">
            <a:extLst>
              <a:ext uri="{FF2B5EF4-FFF2-40B4-BE49-F238E27FC236}">
                <a16:creationId xmlns:a16="http://schemas.microsoft.com/office/drawing/2014/main" id="{C073689C-8538-437F-B7DF-6AF19CAC8645}"/>
              </a:ext>
            </a:extLst>
          </p:cNvPr>
          <p:cNvSpPr/>
          <p:nvPr/>
        </p:nvSpPr>
        <p:spPr>
          <a:xfrm rot="16200000">
            <a:off x="22316268" y="3247310"/>
            <a:ext cx="1058091" cy="114534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pour une image  20">
            <a:extLst>
              <a:ext uri="{FF2B5EF4-FFF2-40B4-BE49-F238E27FC236}">
                <a16:creationId xmlns:a16="http://schemas.microsoft.com/office/drawing/2014/main" id="{32A2DB77-2C1D-4E26-B2DB-B664202E4E9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53" t="-22584" r="-653" b="-22584"/>
          <a:stretch/>
        </p:blipFill>
        <p:spPr>
          <a:xfrm>
            <a:off x="1037492" y="3943350"/>
            <a:ext cx="9888538" cy="9555163"/>
          </a:xfrm>
          <a:prstGeom prst="rect">
            <a:avLst/>
          </a:prstGeom>
          <a:noFill/>
        </p:spPr>
      </p:pic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C8B8C86D-560D-47B4-A9DD-24BCF4F1FE4C}"/>
              </a:ext>
            </a:extLst>
          </p:cNvPr>
          <p:cNvSpPr txBox="1">
            <a:spLocks/>
          </p:cNvSpPr>
          <p:nvPr/>
        </p:nvSpPr>
        <p:spPr>
          <a:xfrm>
            <a:off x="458071" y="279504"/>
            <a:ext cx="11675314" cy="1536171"/>
          </a:xfrm>
          <a:prstGeom prst="rect">
            <a:avLst/>
          </a:prstGeom>
        </p:spPr>
        <p:txBody>
          <a:bodyPr/>
          <a:lstStyle>
            <a:lvl1pPr marL="914171" indent="-914171" algn="l" defTabSz="24377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8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705" indent="-761810" algn="l" defTabSz="24377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7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7238" indent="-609448" algn="l" defTabSz="24377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6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6133" indent="-609448" algn="l" defTabSz="24377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5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5028" indent="-609448" algn="l" defTabSz="24377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5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3924" indent="-609448" algn="l" defTabSz="24377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2819" indent="-609448" algn="l" defTabSz="24377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1714" indent="-609448" algn="l" defTabSz="24377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0609" indent="-609448" algn="l" defTabSz="24377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5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ko-KR" sz="8800" dirty="0" err="1">
                <a:latin typeface="Calibri" panose="020F0502020204030204" pitchFamily="34" charset="0"/>
                <a:cs typeface="Calibri" panose="020F0502020204030204" pitchFamily="34" charset="0"/>
              </a:rPr>
              <a:t>Inefficiency</a:t>
            </a:r>
            <a:r>
              <a:rPr lang="fr-FR" altLang="ko-KR"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ko-KR" alt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8E7DC13-3C12-4011-8E63-876ED4ACDB06}"/>
              </a:ext>
            </a:extLst>
          </p:cNvPr>
          <p:cNvSpPr txBox="1"/>
          <p:nvPr/>
        </p:nvSpPr>
        <p:spPr>
          <a:xfrm>
            <a:off x="668215" y="2039815"/>
            <a:ext cx="104250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Calibri" panose="020F0502020204030204" pitchFamily="34" charset="0"/>
                <a:cs typeface="Calibri" panose="020F0502020204030204" pitchFamily="34" charset="0"/>
              </a:rPr>
              <a:t>Réseaux de neurones incompétent in </a:t>
            </a:r>
            <a:r>
              <a:rPr lang="fr-FR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  <a:endParaRPr lang="fr-FR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 descr="Résultat de recherche d'images pour &quot;my robot lab&quot;">
            <a:extLst>
              <a:ext uri="{FF2B5EF4-FFF2-40B4-BE49-F238E27FC236}">
                <a16:creationId xmlns:a16="http://schemas.microsoft.com/office/drawing/2014/main" id="{8F038D1A-301C-433E-BFDB-FEA8C8C1429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8" t="-3506" r="-27768" b="-3506"/>
          <a:stretch/>
        </p:blipFill>
        <p:spPr bwMode="auto">
          <a:xfrm>
            <a:off x="13716000" y="3219253"/>
            <a:ext cx="9294830" cy="5981307"/>
          </a:xfrm>
          <a:prstGeom prst="rect">
            <a:avLst/>
          </a:prstGeom>
          <a:solidFill>
            <a:srgbClr val="FEFEFE"/>
          </a:solidFill>
        </p:spPr>
      </p:pic>
    </p:spTree>
    <p:extLst>
      <p:ext uri="{BB962C8B-B14F-4D97-AF65-F5344CB8AC3E}">
        <p14:creationId xmlns:p14="http://schemas.microsoft.com/office/powerpoint/2010/main" val="157499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A4ABF4-13F9-4ED8-876E-941F513EA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11500" dirty="0" err="1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fr-FR" sz="11500" dirty="0">
                <a:latin typeface="Calibri" panose="020F0502020204030204" pitchFamily="34" charset="0"/>
                <a:cs typeface="Calibri" panose="020F0502020204030204" pitchFamily="34" charset="0"/>
              </a:rPr>
              <a:t> Use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C6AF16-2250-4D5D-9B4B-4C997B525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4D7523-451E-49F3-B94C-B5BCBEF5936A}"/>
              </a:ext>
            </a:extLst>
          </p:cNvPr>
          <p:cNvSpPr txBox="1"/>
          <p:nvPr/>
        </p:nvSpPr>
        <p:spPr>
          <a:xfrm>
            <a:off x="636104" y="3399183"/>
            <a:ext cx="191971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Snips</a:t>
            </a:r>
            <a:r>
              <a:rPr lang="fr-FR" sz="60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pPr marL="1485717" lvl="1" indent="-571500">
              <a:buFontTx/>
              <a:buChar char="-"/>
            </a:pP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Use Artificial Intelligence</a:t>
            </a:r>
          </a:p>
          <a:p>
            <a:pPr marL="1485717" lvl="1" indent="-571500">
              <a:buFontTx/>
              <a:buChar char="-"/>
            </a:pP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Allows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powerful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voice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assistans</a:t>
            </a:r>
            <a:endParaRPr lang="fr-F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85717" lvl="1" indent="-571500">
              <a:buFontTx/>
              <a:buChar char="-"/>
            </a:pP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Provides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a neural networks</a:t>
            </a:r>
          </a:p>
          <a:p>
            <a:pPr marL="1485717" lvl="1" indent="-571500">
              <a:buFontTx/>
              <a:buChar char="-"/>
            </a:pP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Multi-Platform : Raspberry Pi 3, Android, Linux</a:t>
            </a:r>
          </a:p>
          <a:p>
            <a:pPr marL="1485717" lvl="1" indent="-571500">
              <a:buFontTx/>
              <a:buChar char="-"/>
            </a:pP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Protect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privacy</a:t>
            </a:r>
            <a:endParaRPr lang="fr-F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85717" lvl="1" indent="-571500">
              <a:buFontTx/>
              <a:buChar char="-"/>
            </a:pP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to use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876378-89E4-4408-BC58-8E5C1D3129D8}"/>
              </a:ext>
            </a:extLst>
          </p:cNvPr>
          <p:cNvSpPr txBox="1"/>
          <p:nvPr/>
        </p:nvSpPr>
        <p:spPr>
          <a:xfrm>
            <a:off x="636104" y="8382889"/>
            <a:ext cx="194235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Set up : </a:t>
            </a:r>
          </a:p>
          <a:p>
            <a:pPr marL="1485717" lvl="1" indent="-571500">
              <a:buFontTx/>
              <a:buChar char="-"/>
            </a:pP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an assistant</a:t>
            </a:r>
          </a:p>
          <a:p>
            <a:pPr marL="1485717" lvl="1" indent="-571500">
              <a:buFontTx/>
              <a:buChar char="-"/>
            </a:pP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bundles and </a:t>
            </a: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intent</a:t>
            </a:r>
            <a:endParaRPr lang="fr-F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85717" lvl="1" indent="-571500">
              <a:buFontTx/>
              <a:buChar char="-"/>
            </a:pP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Train the model</a:t>
            </a:r>
          </a:p>
          <a:p>
            <a:pPr marL="1485717" lvl="1" indent="-571500">
              <a:buFontTx/>
              <a:buChar char="-"/>
            </a:pP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Set up </a:t>
            </a: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Snips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fr-F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fr-FR" sz="4000" dirty="0">
                <a:latin typeface="Calibri" panose="020F0502020204030204" pitchFamily="34" charset="0"/>
                <a:cs typeface="Calibri" panose="020F0502020204030204" pitchFamily="34" charset="0"/>
              </a:rPr>
              <a:t> Raspberry Pi 3</a:t>
            </a:r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5A77C21-862C-48A2-8A75-0B356CAA3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336" y="3399183"/>
            <a:ext cx="4298053" cy="20972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586323-D55B-46DB-8EB7-8184FD218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7837" y="5014763"/>
            <a:ext cx="6761050" cy="96325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AB4F121-8472-4A86-A89F-DB5F2317BC20}"/>
              </a:ext>
            </a:extLst>
          </p:cNvPr>
          <p:cNvSpPr txBox="1"/>
          <p:nvPr/>
        </p:nvSpPr>
        <p:spPr>
          <a:xfrm>
            <a:off x="18489336" y="8885583"/>
            <a:ext cx="4052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Mettre un gif montrant le bundle avec les </a:t>
            </a:r>
            <a:r>
              <a:rPr lang="fr-FR" dirty="0" err="1"/>
              <a:t>intents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88426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E8F9E59-0B9F-4152-8BF1-34086FAFD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Solution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0C1019-6A49-4878-88DE-3F875F7949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3" y="4704101"/>
            <a:ext cx="2668830" cy="2668830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C089610-2824-4C63-91B9-0ABB4EFA2A2B}"/>
              </a:ext>
            </a:extLst>
          </p:cNvPr>
          <p:cNvCxnSpPr>
            <a:cxnSpLocks/>
          </p:cNvCxnSpPr>
          <p:nvPr/>
        </p:nvCxnSpPr>
        <p:spPr>
          <a:xfrm>
            <a:off x="4273826" y="6502762"/>
            <a:ext cx="24847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B547AEC-9721-4B34-8C09-62EFF208232E}"/>
              </a:ext>
            </a:extLst>
          </p:cNvPr>
          <p:cNvSpPr/>
          <p:nvPr/>
        </p:nvSpPr>
        <p:spPr>
          <a:xfrm>
            <a:off x="7931427" y="3153281"/>
            <a:ext cx="4897294" cy="594359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78D8AD0-9008-4641-8BA3-DEA52B4630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57" y="3635894"/>
            <a:ext cx="3550633" cy="285234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100287C-918B-4BAB-A674-3627EA3AA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6" y="7227765"/>
            <a:ext cx="4298053" cy="2097206"/>
          </a:xfrm>
          <a:prstGeom prst="rect">
            <a:avLst/>
          </a:prstGeom>
        </p:spPr>
      </p:pic>
      <p:sp>
        <p:nvSpPr>
          <p:cNvPr id="24" name="Signe Plus 23">
            <a:extLst>
              <a:ext uri="{FF2B5EF4-FFF2-40B4-BE49-F238E27FC236}">
                <a16:creationId xmlns:a16="http://schemas.microsoft.com/office/drawing/2014/main" id="{0A1D4567-AFC1-4404-9FA0-482EBADEA043}"/>
              </a:ext>
            </a:extLst>
          </p:cNvPr>
          <p:cNvSpPr/>
          <p:nvPr/>
        </p:nvSpPr>
        <p:spPr>
          <a:xfrm>
            <a:off x="9922873" y="6622268"/>
            <a:ext cx="914400" cy="914400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04EB154-BB78-4483-BF63-331188D1F7E7}"/>
              </a:ext>
            </a:extLst>
          </p:cNvPr>
          <p:cNvCxnSpPr>
            <a:cxnSpLocks/>
          </p:cNvCxnSpPr>
          <p:nvPr/>
        </p:nvCxnSpPr>
        <p:spPr>
          <a:xfrm>
            <a:off x="10461080" y="9345322"/>
            <a:ext cx="0" cy="1090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C9BE3AE4-B875-4CC6-AA60-CF176EDA7FC0}"/>
              </a:ext>
            </a:extLst>
          </p:cNvPr>
          <p:cNvSpPr txBox="1"/>
          <p:nvPr/>
        </p:nvSpPr>
        <p:spPr>
          <a:xfrm>
            <a:off x="3661803" y="5789116"/>
            <a:ext cx="3708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3A7C91"/>
                </a:solidFill>
              </a:rPr>
              <a:t>Speech</a:t>
            </a:r>
            <a:r>
              <a:rPr lang="fr-FR" sz="2800" b="1" dirty="0"/>
              <a:t> </a:t>
            </a:r>
            <a:r>
              <a:rPr lang="fr-FR" sz="2800" b="1" dirty="0">
                <a:solidFill>
                  <a:srgbClr val="3A7C91"/>
                </a:solidFill>
              </a:rPr>
              <a:t>recognition</a:t>
            </a:r>
            <a:r>
              <a:rPr lang="fr-FR" sz="2800" b="1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AFB97A-BBA6-45C8-9E8F-EDDC20BDF8BA}"/>
              </a:ext>
            </a:extLst>
          </p:cNvPr>
          <p:cNvSpPr/>
          <p:nvPr/>
        </p:nvSpPr>
        <p:spPr>
          <a:xfrm>
            <a:off x="7017029" y="10597597"/>
            <a:ext cx="7235680" cy="2842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424242"/>
                </a:solidFill>
              </a:rPr>
              <a:t>Handler</a:t>
            </a:r>
          </a:p>
          <a:p>
            <a:pPr marL="1371417" lvl="1" indent="-457200" algn="just">
              <a:buFontTx/>
              <a:buChar char="-"/>
            </a:pPr>
            <a:r>
              <a:rPr lang="fr-FR" sz="2800" dirty="0">
                <a:solidFill>
                  <a:srgbClr val="424242"/>
                </a:solidFill>
              </a:rPr>
              <a:t>MQTT Connection</a:t>
            </a:r>
            <a:endParaRPr lang="fr-FR" dirty="0">
              <a:solidFill>
                <a:srgbClr val="424242"/>
              </a:solidFill>
            </a:endParaRPr>
          </a:p>
          <a:p>
            <a:pPr marL="1371417" lvl="1" indent="-457200" algn="just">
              <a:buFontTx/>
              <a:buChar char="-"/>
            </a:pPr>
            <a:r>
              <a:rPr lang="fr-FR" sz="2800" dirty="0" err="1">
                <a:solidFill>
                  <a:srgbClr val="424242"/>
                </a:solidFill>
              </a:rPr>
              <a:t>Recover</a:t>
            </a:r>
            <a:r>
              <a:rPr lang="fr-FR" sz="2800" dirty="0">
                <a:solidFill>
                  <a:srgbClr val="424242"/>
                </a:solidFill>
              </a:rPr>
              <a:t> the Intent</a:t>
            </a:r>
          </a:p>
          <a:p>
            <a:pPr lvl="1" algn="just"/>
            <a:r>
              <a:rPr lang="fr-FR" sz="2800" dirty="0">
                <a:solidFill>
                  <a:srgbClr val="424242"/>
                </a:solidFill>
              </a:rPr>
              <a:t>- </a:t>
            </a:r>
            <a:r>
              <a:rPr lang="fr-FR" sz="2800" dirty="0" err="1">
                <a:solidFill>
                  <a:srgbClr val="424242"/>
                </a:solidFill>
              </a:rPr>
              <a:t>Send</a:t>
            </a:r>
            <a:r>
              <a:rPr lang="fr-FR" sz="2800" dirty="0">
                <a:solidFill>
                  <a:srgbClr val="424242"/>
                </a:solidFill>
              </a:rPr>
              <a:t> the Intent to </a:t>
            </a:r>
            <a:r>
              <a:rPr lang="fr-FR" sz="2800" dirty="0" err="1">
                <a:solidFill>
                  <a:srgbClr val="424242"/>
                </a:solidFill>
              </a:rPr>
              <a:t>MyRobotLab</a:t>
            </a:r>
            <a:r>
              <a:rPr lang="fr-FR" sz="2800" dirty="0">
                <a:solidFill>
                  <a:srgbClr val="424242"/>
                </a:solidFill>
              </a:rPr>
              <a:t> Using TCP communication</a:t>
            </a:r>
            <a:r>
              <a:rPr lang="fr-FR" dirty="0">
                <a:solidFill>
                  <a:srgbClr val="424242"/>
                </a:solidFill>
              </a:rPr>
              <a:t> 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7296EF0-7D40-42D3-839B-944E66750AC5}"/>
              </a:ext>
            </a:extLst>
          </p:cNvPr>
          <p:cNvCxnSpPr>
            <a:cxnSpLocks/>
          </p:cNvCxnSpPr>
          <p:nvPr/>
        </p:nvCxnSpPr>
        <p:spPr>
          <a:xfrm flipV="1">
            <a:off x="14451495" y="8592753"/>
            <a:ext cx="1113183" cy="1843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10" descr="Résultat de recherche d'images pour &quot;my robot lab&quot;">
            <a:extLst>
              <a:ext uri="{FF2B5EF4-FFF2-40B4-BE49-F238E27FC236}">
                <a16:creationId xmlns:a16="http://schemas.microsoft.com/office/drawing/2014/main" id="{2157E2C9-A7FF-4765-9B58-A3722A734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8" t="-3506" r="-27768" b="-3506"/>
          <a:stretch/>
        </p:blipFill>
        <p:spPr bwMode="auto">
          <a:xfrm>
            <a:off x="13364446" y="5230412"/>
            <a:ext cx="4897294" cy="3151453"/>
          </a:xfrm>
          <a:prstGeom prst="rect">
            <a:avLst/>
          </a:prstGeom>
          <a:solidFill>
            <a:srgbClr val="FEFEFE"/>
          </a:solidFill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619F1C60-FE44-4792-8896-2F3FA738D0D9}"/>
              </a:ext>
            </a:extLst>
          </p:cNvPr>
          <p:cNvSpPr txBox="1"/>
          <p:nvPr/>
        </p:nvSpPr>
        <p:spPr>
          <a:xfrm>
            <a:off x="6758609" y="9580615"/>
            <a:ext cx="3708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3A7C91"/>
                </a:solidFill>
              </a:rPr>
              <a:t>Intent </a:t>
            </a:r>
            <a:r>
              <a:rPr lang="fr-FR" sz="2800" b="1" dirty="0" err="1">
                <a:solidFill>
                  <a:srgbClr val="3A7C91"/>
                </a:solidFill>
              </a:rPr>
              <a:t>generated</a:t>
            </a:r>
            <a:endParaRPr lang="fr-FR" sz="2800" b="1" dirty="0">
              <a:solidFill>
                <a:srgbClr val="3A7C9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2B90E73-4767-43CF-97BE-A54AAC327D05}"/>
              </a:ext>
            </a:extLst>
          </p:cNvPr>
          <p:cNvSpPr txBox="1"/>
          <p:nvPr/>
        </p:nvSpPr>
        <p:spPr>
          <a:xfrm rot="18064623">
            <a:off x="14036177" y="9319006"/>
            <a:ext cx="38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3A7C91"/>
                </a:solidFill>
              </a:rPr>
              <a:t>Sending</a:t>
            </a:r>
            <a:r>
              <a:rPr lang="fr-FR" sz="2800" b="1" dirty="0">
                <a:solidFill>
                  <a:srgbClr val="3A7C91"/>
                </a:solidFill>
              </a:rPr>
              <a:t> data (TCP)</a:t>
            </a:r>
            <a:endParaRPr lang="fr-FR" sz="2800" b="1" dirty="0"/>
          </a:p>
        </p:txBody>
      </p:sp>
      <p:pic>
        <p:nvPicPr>
          <p:cNvPr id="46" name="InMoov">
            <a:hlinkClick r:id="" action="ppaction://media"/>
            <a:extLst>
              <a:ext uri="{FF2B5EF4-FFF2-40B4-BE49-F238E27FC236}">
                <a16:creationId xmlns:a16="http://schemas.microsoft.com/office/drawing/2014/main" id="{1277BB56-D24D-4A7D-A482-9ACEF98225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049349" y="5019526"/>
            <a:ext cx="4262916" cy="3573227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AE637C79-7EB7-4E1B-B8D6-602F1CD0123B}"/>
              </a:ext>
            </a:extLst>
          </p:cNvPr>
          <p:cNvCxnSpPr>
            <a:cxnSpLocks/>
          </p:cNvCxnSpPr>
          <p:nvPr/>
        </p:nvCxnSpPr>
        <p:spPr>
          <a:xfrm flipV="1">
            <a:off x="18006900" y="7248115"/>
            <a:ext cx="162559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FA8B21B9-4357-44F3-A9B8-2CAF76BA1C43}"/>
              </a:ext>
            </a:extLst>
          </p:cNvPr>
          <p:cNvSpPr txBox="1"/>
          <p:nvPr/>
        </p:nvSpPr>
        <p:spPr>
          <a:xfrm>
            <a:off x="16965282" y="6199399"/>
            <a:ext cx="3708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3A7C91"/>
                </a:solidFill>
              </a:rPr>
              <a:t>Output : </a:t>
            </a:r>
          </a:p>
        </p:txBody>
      </p:sp>
    </p:spTree>
    <p:extLst>
      <p:ext uri="{BB962C8B-B14F-4D97-AF65-F5344CB8AC3E}">
        <p14:creationId xmlns:p14="http://schemas.microsoft.com/office/powerpoint/2010/main" val="361794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9D3CCF-ECF0-4027-A2A8-655FC0B16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545" y="303875"/>
            <a:ext cx="12203791" cy="1536171"/>
          </a:xfrm>
        </p:spPr>
        <p:txBody>
          <a:bodyPr/>
          <a:lstStyle/>
          <a:p>
            <a:r>
              <a:rPr lang="fr-FR" sz="11500" dirty="0" err="1">
                <a:latin typeface="Calibri" panose="020F0502020204030204" pitchFamily="34" charset="0"/>
                <a:cs typeface="Calibri" panose="020F0502020204030204" pitchFamily="34" charset="0"/>
              </a:rPr>
              <a:t>What’s</a:t>
            </a:r>
            <a:r>
              <a:rPr lang="fr-FR" sz="1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500" dirty="0" err="1"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fr-FR" sz="11500" dirty="0">
                <a:latin typeface="Calibri" panose="020F0502020204030204" pitchFamily="34" charset="0"/>
                <a:cs typeface="Calibri" panose="020F0502020204030204" pitchFamily="34" charset="0"/>
              </a:rPr>
              <a:t> to do ?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1C3DF1-1B67-40EB-8ABE-BA2C5D67DA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545" y="1840046"/>
            <a:ext cx="12203791" cy="768085"/>
          </a:xfrm>
        </p:spPr>
        <p:txBody>
          <a:bodyPr/>
          <a:lstStyle/>
          <a:p>
            <a:r>
              <a:rPr lang="fr-FR" sz="44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fr-FR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achieve</a:t>
            </a:r>
            <a:r>
              <a:rPr lang="fr-FR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fr-FR" sz="4400" dirty="0">
                <a:latin typeface="Calibri" panose="020F0502020204030204" pitchFamily="34" charset="0"/>
                <a:cs typeface="Calibri" panose="020F0502020204030204" pitchFamily="34" charset="0"/>
              </a:rPr>
              <a:t> goal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BFB4DB3-20E1-40BC-A5AA-A9044C10C3B7}"/>
              </a:ext>
            </a:extLst>
          </p:cNvPr>
          <p:cNvGrpSpPr/>
          <p:nvPr/>
        </p:nvGrpSpPr>
        <p:grpSpPr>
          <a:xfrm>
            <a:off x="14483973" y="557577"/>
            <a:ext cx="8393345" cy="3584008"/>
            <a:chOff x="14391408" y="167110"/>
            <a:chExt cx="8393345" cy="3584008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9DF1DC6-A200-4CAF-AFFC-D4F54748BDFB}"/>
                </a:ext>
              </a:extLst>
            </p:cNvPr>
            <p:cNvSpPr/>
            <p:nvPr/>
          </p:nvSpPr>
          <p:spPr>
            <a:xfrm>
              <a:off x="15022567" y="677119"/>
              <a:ext cx="7556877" cy="3073999"/>
            </a:xfrm>
            <a:prstGeom prst="roundRect">
              <a:avLst/>
            </a:prstGeom>
            <a:solidFill>
              <a:srgbClr val="5D5D5D"/>
            </a:solidFill>
            <a:ln w="57150"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C0618B9-DABE-4EC7-B1C1-611AAFE5A3A9}"/>
                </a:ext>
              </a:extLst>
            </p:cNvPr>
            <p:cNvSpPr/>
            <p:nvPr/>
          </p:nvSpPr>
          <p:spPr>
            <a:xfrm>
              <a:off x="14391408" y="167110"/>
              <a:ext cx="1672936" cy="16729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2" descr="Résultat de recherche d'images pour &quot;logo snips&quot;">
              <a:extLst>
                <a:ext uri="{FF2B5EF4-FFF2-40B4-BE49-F238E27FC236}">
                  <a16:creationId xmlns:a16="http://schemas.microsoft.com/office/drawing/2014/main" id="{E9F33049-070F-482E-948A-CFE237492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175"/>
                      </a14:imgEffect>
                      <a14:imgEffect>
                        <a14:saturation sat="74000"/>
                      </a14:imgEffect>
                      <a14:imgEffect>
                        <a14:brightnessContrast brigh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7876" y="1478398"/>
              <a:ext cx="3015938" cy="1471441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9A7445AC-8F15-4048-A6A4-BD866A800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4213" y="1155481"/>
              <a:ext cx="3290540" cy="2117274"/>
            </a:xfrm>
            <a:prstGeom prst="rect">
              <a:avLst/>
            </a:prstGeom>
          </p:spPr>
        </p:pic>
        <p:sp>
          <p:nvSpPr>
            <p:cNvPr id="19" name="Croix 18">
              <a:extLst>
                <a:ext uri="{FF2B5EF4-FFF2-40B4-BE49-F238E27FC236}">
                  <a16:creationId xmlns:a16="http://schemas.microsoft.com/office/drawing/2014/main" id="{E95C4065-ADD2-4351-BA13-926A9236C973}"/>
                </a:ext>
              </a:extLst>
            </p:cNvPr>
            <p:cNvSpPr/>
            <p:nvPr/>
          </p:nvSpPr>
          <p:spPr>
            <a:xfrm>
              <a:off x="18388360" y="1733465"/>
              <a:ext cx="961307" cy="961307"/>
            </a:xfrm>
            <a:prstGeom prst="plus">
              <a:avLst>
                <a:gd name="adj" fmla="val 40133"/>
              </a:avLst>
            </a:prstGeom>
            <a:solidFill>
              <a:srgbClr val="3A7C91"/>
            </a:solidFill>
            <a:ln w="38100"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576D6117-9CFA-48F8-8EAF-7C2ACB6F34A0}"/>
              </a:ext>
            </a:extLst>
          </p:cNvPr>
          <p:cNvGrpSpPr/>
          <p:nvPr/>
        </p:nvGrpSpPr>
        <p:grpSpPr>
          <a:xfrm>
            <a:off x="14586627" y="9599370"/>
            <a:ext cx="8188036" cy="3584008"/>
            <a:chOff x="14421627" y="9630543"/>
            <a:chExt cx="8188036" cy="3584008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F2EBCED-9FA7-4DD2-8165-4AE84F99BFB3}"/>
                </a:ext>
              </a:extLst>
            </p:cNvPr>
            <p:cNvSpPr/>
            <p:nvPr/>
          </p:nvSpPr>
          <p:spPr>
            <a:xfrm>
              <a:off x="15052786" y="10140552"/>
              <a:ext cx="7556877" cy="3073999"/>
            </a:xfrm>
            <a:prstGeom prst="roundRect">
              <a:avLst/>
            </a:prstGeom>
            <a:solidFill>
              <a:srgbClr val="5D5D5D"/>
            </a:solidFill>
            <a:ln w="57150"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7359A82-D083-47F1-99EA-E65EEB9C2133}"/>
                </a:ext>
              </a:extLst>
            </p:cNvPr>
            <p:cNvSpPr/>
            <p:nvPr/>
          </p:nvSpPr>
          <p:spPr>
            <a:xfrm>
              <a:off x="14421627" y="9630543"/>
              <a:ext cx="1672936" cy="16729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79587F68-FE3F-4DC4-8EDC-8176F502A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0684" y="10618914"/>
              <a:ext cx="3290540" cy="2117274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4090D5E8-5C77-41AE-8847-28433925D5F8}"/>
                </a:ext>
              </a:extLst>
            </p:cNvPr>
            <p:cNvSpPr txBox="1"/>
            <p:nvPr/>
          </p:nvSpPr>
          <p:spPr>
            <a:xfrm>
              <a:off x="18714027" y="10769610"/>
              <a:ext cx="35329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Create</a:t>
              </a:r>
              <a:r>
                <a:rPr lang="fr-FR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 Python </a:t>
              </a:r>
              <a:r>
                <a:rPr lang="fr-FR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algorithm</a:t>
              </a:r>
              <a:r>
                <a:rPr lang="fr-FR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to </a:t>
              </a:r>
              <a:r>
                <a:rPr lang="fr-FR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bind</a:t>
              </a:r>
              <a:r>
                <a:rPr lang="fr-FR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an action to the </a:t>
              </a:r>
              <a:r>
                <a:rPr lang="fr-FR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result</a:t>
              </a:r>
              <a:r>
                <a:rPr lang="fr-FR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of the </a:t>
              </a:r>
              <a:r>
                <a:rPr lang="fr-FR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snips</a:t>
              </a:r>
              <a:r>
                <a:rPr lang="fr-FR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API.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4D8D4921-879D-4B31-9691-5ADABF1E8168}"/>
              </a:ext>
            </a:extLst>
          </p:cNvPr>
          <p:cNvGrpSpPr/>
          <p:nvPr/>
        </p:nvGrpSpPr>
        <p:grpSpPr>
          <a:xfrm>
            <a:off x="14586627" y="5078474"/>
            <a:ext cx="8188036" cy="3584008"/>
            <a:chOff x="14421627" y="5078474"/>
            <a:chExt cx="8188036" cy="3584008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4DD8B020-00C6-4557-969A-46DC6D7DD38C}"/>
                </a:ext>
              </a:extLst>
            </p:cNvPr>
            <p:cNvSpPr/>
            <p:nvPr/>
          </p:nvSpPr>
          <p:spPr>
            <a:xfrm>
              <a:off x="15052786" y="5588483"/>
              <a:ext cx="7556877" cy="3073999"/>
            </a:xfrm>
            <a:prstGeom prst="roundRect">
              <a:avLst/>
            </a:prstGeom>
            <a:solidFill>
              <a:srgbClr val="5D5D5D"/>
            </a:solidFill>
            <a:ln w="57150"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7A68C8C-8BF6-4A75-92D1-D35620166E05}"/>
                </a:ext>
              </a:extLst>
            </p:cNvPr>
            <p:cNvSpPr/>
            <p:nvPr/>
          </p:nvSpPr>
          <p:spPr>
            <a:xfrm>
              <a:off x="14421627" y="5078474"/>
              <a:ext cx="1672936" cy="16729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pic>
          <p:nvPicPr>
            <p:cNvPr id="24" name="Picture 2" descr="Résultat de recherche d'images pour &quot;logo snips&quot;">
              <a:extLst>
                <a:ext uri="{FF2B5EF4-FFF2-40B4-BE49-F238E27FC236}">
                  <a16:creationId xmlns:a16="http://schemas.microsoft.com/office/drawing/2014/main" id="{09E17893-F75F-4CC7-AA9F-9E256E689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175"/>
                      </a14:imgEffect>
                      <a14:imgEffect>
                        <a14:saturation sat="74000"/>
                      </a14:imgEffect>
                      <a14:imgEffect>
                        <a14:brightnessContrast brigh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3255" y="5867154"/>
              <a:ext cx="3015938" cy="1471441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09773986-95E9-45C6-BE27-D5FAAAB0F6FD}"/>
                </a:ext>
              </a:extLst>
            </p:cNvPr>
            <p:cNvSpPr txBox="1"/>
            <p:nvPr/>
          </p:nvSpPr>
          <p:spPr>
            <a:xfrm>
              <a:off x="15304150" y="7352549"/>
              <a:ext cx="719016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Continue developing our voice assistant to achieve better results.</a:t>
              </a:r>
              <a:endParaRPr lang="fr-F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24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62B6B16-B251-4884-AE8E-2CBF452F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b="8240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B7CC578C-821F-46AA-A3F3-BA8672B9F65A}"/>
              </a:ext>
            </a:extLst>
          </p:cNvPr>
          <p:cNvSpPr/>
          <p:nvPr/>
        </p:nvSpPr>
        <p:spPr>
          <a:xfrm>
            <a:off x="4734560" y="5445760"/>
            <a:ext cx="5527040" cy="5527040"/>
          </a:xfrm>
          <a:prstGeom prst="ellipse">
            <a:avLst/>
          </a:prstGeom>
          <a:solidFill>
            <a:srgbClr val="FFFFFF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>
              <a:ea typeface="Roboto Slab" panose="020B060402020202020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039A52A-BD4F-4571-BDD7-6C324916A858}"/>
              </a:ext>
            </a:extLst>
          </p:cNvPr>
          <p:cNvSpPr/>
          <p:nvPr/>
        </p:nvSpPr>
        <p:spPr>
          <a:xfrm>
            <a:off x="4886960" y="5598160"/>
            <a:ext cx="5191760" cy="51917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sz="6000" b="1" dirty="0">
                <a:solidFill>
                  <a:srgbClr val="3A7C91"/>
                </a:solidFill>
                <a:ea typeface="Roboto Slab" panose="020B0604020202020204" charset="0"/>
                <a:sym typeface="Roboto Slab"/>
              </a:rPr>
              <a:t>Thank you for your attention</a:t>
            </a:r>
            <a:endParaRPr lang="en" sz="6000" b="1" dirty="0">
              <a:solidFill>
                <a:srgbClr val="3A7C91"/>
              </a:solidFill>
              <a:ea typeface="Roboto Slab" panose="020B0604020202020204" charset="0"/>
              <a:cs typeface="Roboto Slab"/>
              <a:sym typeface="Roboto Slab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305ACEF-4237-4CF1-B36A-B20875A92CA6}"/>
              </a:ext>
            </a:extLst>
          </p:cNvPr>
          <p:cNvSpPr/>
          <p:nvPr/>
        </p:nvSpPr>
        <p:spPr>
          <a:xfrm>
            <a:off x="5278582" y="5220393"/>
            <a:ext cx="1312718" cy="1312718"/>
          </a:xfrm>
          <a:prstGeom prst="ellipse">
            <a:avLst/>
          </a:prstGeom>
          <a:solidFill>
            <a:srgbClr val="3A7C91">
              <a:alpha val="9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>
              <a:ea typeface="Roboto Slab" panose="020B060402020202020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F43F962-C597-4A79-9F02-7929B7988D34}"/>
              </a:ext>
            </a:extLst>
          </p:cNvPr>
          <p:cNvSpPr/>
          <p:nvPr/>
        </p:nvSpPr>
        <p:spPr>
          <a:xfrm>
            <a:off x="5308023" y="4316804"/>
            <a:ext cx="434686" cy="434686"/>
          </a:xfrm>
          <a:prstGeom prst="ellipse">
            <a:avLst/>
          </a:prstGeom>
          <a:solidFill>
            <a:srgbClr val="3A7C91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>
              <a:ea typeface="Roboto Slab" panose="020B060402020202020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9840954-4CD7-4A84-844C-ECA47ED42F1C}"/>
              </a:ext>
            </a:extLst>
          </p:cNvPr>
          <p:cNvSpPr/>
          <p:nvPr/>
        </p:nvSpPr>
        <p:spPr>
          <a:xfrm>
            <a:off x="4370100" y="4942640"/>
            <a:ext cx="667959" cy="667959"/>
          </a:xfrm>
          <a:prstGeom prst="ellipse">
            <a:avLst/>
          </a:prstGeom>
          <a:solidFill>
            <a:srgbClr val="3A7C91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560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DaVinciBot">
      <a:dk1>
        <a:sysClr val="windowText" lastClr="000000"/>
      </a:dk1>
      <a:lt1>
        <a:sysClr val="window" lastClr="FFFFFF"/>
      </a:lt1>
      <a:dk2>
        <a:srgbClr val="3A7C93"/>
      </a:dk2>
      <a:lt2>
        <a:srgbClr val="DEDEDE"/>
      </a:lt2>
      <a:accent1>
        <a:srgbClr val="3A7C93"/>
      </a:accent1>
      <a:accent2>
        <a:srgbClr val="5D5D5D"/>
      </a:accent2>
      <a:accent3>
        <a:srgbClr val="3A7C93"/>
      </a:accent3>
      <a:accent4>
        <a:srgbClr val="5D5D5D"/>
      </a:accent4>
      <a:accent5>
        <a:srgbClr val="3A7C93"/>
      </a:accent5>
      <a:accent6>
        <a:srgbClr val="5D5D5D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CC9ACB1DB73643A89AA3E4F0F77C3C" ma:contentTypeVersion="6" ma:contentTypeDescription="Crée un document." ma:contentTypeScope="" ma:versionID="5110b978c93c8b055c8973002c62a50e">
  <xsd:schema xmlns:xsd="http://www.w3.org/2001/XMLSchema" xmlns:xs="http://www.w3.org/2001/XMLSchema" xmlns:p="http://schemas.microsoft.com/office/2006/metadata/properties" xmlns:ns2="fe68789e-9809-4410-99d1-0716903929c6" targetNamespace="http://schemas.microsoft.com/office/2006/metadata/properties" ma:root="true" ma:fieldsID="a41a0c3f5d855b759ccb9926bc5d98db" ns2:_="">
    <xsd:import namespace="fe68789e-9809-4410-99d1-0716903929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8789e-9809-4410-99d1-0716903929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90E22E-4075-4773-B318-1E64E92076B6}"/>
</file>

<file path=customXml/itemProps2.xml><?xml version="1.0" encoding="utf-8"?>
<ds:datastoreItem xmlns:ds="http://schemas.openxmlformats.org/officeDocument/2006/customXml" ds:itemID="{CF82ADE8-72BC-460B-9925-4F47F2C64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4F05AB-1C5F-4B4E-8D8F-1D81955132CA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fe68789e-9809-4410-99d1-0716903929c6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42943</TotalTime>
  <Words>342</Words>
  <Application>Microsoft Office PowerPoint</Application>
  <PresentationFormat>Personnalisé</PresentationFormat>
  <Paragraphs>65</Paragraphs>
  <Slides>9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9</vt:i4>
      </vt:variant>
    </vt:vector>
  </HeadingPairs>
  <TitlesOfParts>
    <vt:vector size="22" baseType="lpstr">
      <vt:lpstr>Arial Unicode MS</vt:lpstr>
      <vt:lpstr>Malgun Gothic</vt:lpstr>
      <vt:lpstr>Arial</vt:lpstr>
      <vt:lpstr>Calibri</vt:lpstr>
      <vt:lpstr>Montserrat Bold</vt:lpstr>
      <vt:lpstr>Montserrat Light</vt:lpstr>
      <vt:lpstr>Open Sans Light</vt:lpstr>
      <vt:lpstr>Open Sans Regular</vt:lpstr>
      <vt:lpstr>Roboto Regular</vt:lpstr>
      <vt:lpstr>Roboto Slab</vt:lpstr>
      <vt:lpstr>Default Theme</vt:lpstr>
      <vt:lpstr>Contents Slide Master</vt:lpstr>
      <vt:lpstr>1_Contents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>Corentin LEMAITRE</dc:creator>
  <cp:keywords/>
  <dc:description/>
  <cp:lastModifiedBy>SZUCS Kristof</cp:lastModifiedBy>
  <cp:revision>6408</cp:revision>
  <dcterms:created xsi:type="dcterms:W3CDTF">2014-11-12T21:47:38Z</dcterms:created>
  <dcterms:modified xsi:type="dcterms:W3CDTF">2018-02-11T20:32:09Z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0x01010037CC9ACB1DB73643A89AA3E4F0F77C3C</vt:lpwstr>
  </property>
</Properties>
</file>